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60" r:id="rId4"/>
    <p:sldId id="268" r:id="rId5"/>
    <p:sldId id="269" r:id="rId6"/>
    <p:sldId id="272" r:id="rId7"/>
    <p:sldId id="261" r:id="rId8"/>
    <p:sldId id="285" r:id="rId9"/>
    <p:sldId id="284" r:id="rId10"/>
    <p:sldId id="263" r:id="rId11"/>
    <p:sldId id="264" r:id="rId12"/>
    <p:sldId id="265" r:id="rId13"/>
    <p:sldId id="266" r:id="rId14"/>
    <p:sldId id="267" r:id="rId15"/>
    <p:sldId id="270" r:id="rId16"/>
    <p:sldId id="291" r:id="rId17"/>
    <p:sldId id="292" r:id="rId18"/>
    <p:sldId id="290" r:id="rId19"/>
    <p:sldId id="289" r:id="rId20"/>
    <p:sldId id="273" r:id="rId21"/>
    <p:sldId id="274" r:id="rId22"/>
    <p:sldId id="280" r:id="rId23"/>
    <p:sldId id="281" r:id="rId24"/>
    <p:sldId id="276" r:id="rId25"/>
    <p:sldId id="277" r:id="rId26"/>
    <p:sldId id="286" r:id="rId27"/>
    <p:sldId id="287" r:id="rId28"/>
    <p:sldId id="293" r:id="rId29"/>
    <p:sldId id="294" r:id="rId30"/>
    <p:sldId id="282" r:id="rId31"/>
    <p:sldId id="295" r:id="rId32"/>
    <p:sldId id="279" r:id="rId33"/>
    <p:sldId id="278" r:id="rId34"/>
    <p:sldId id="283"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DB2174-5011-4B6A-82A8-F1E7664C4C17}" v="2" dt="2024-05-27T11:43:30.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91"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D60F2A-85BB-47ED-AB4F-07D04AFDF7B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EFC28E-16E0-4715-94BB-22E5A3EE84B9}">
      <dgm:prSet/>
      <dgm:spPr/>
      <dgm:t>
        <a:bodyPr/>
        <a:lstStyle/>
        <a:p>
          <a:pPr>
            <a:lnSpc>
              <a:spcPct val="100000"/>
            </a:lnSpc>
          </a:pPr>
          <a:r>
            <a:rPr lang="en-US" b="1"/>
            <a:t>IDENTIFY FAKE RUMORS:</a:t>
          </a:r>
          <a:r>
            <a:rPr lang="en-US"/>
            <a:t> Develop algorithms to accurately detect fake rumors in online textual content.</a:t>
          </a:r>
        </a:p>
      </dgm:t>
    </dgm:pt>
    <dgm:pt modelId="{446A968B-6DC6-4DCE-8E2D-1344B5479646}" type="parTrans" cxnId="{BBB38CA1-5C23-4DB0-A6A3-02B715FC7360}">
      <dgm:prSet/>
      <dgm:spPr/>
      <dgm:t>
        <a:bodyPr/>
        <a:lstStyle/>
        <a:p>
          <a:endParaRPr lang="en-US"/>
        </a:p>
      </dgm:t>
    </dgm:pt>
    <dgm:pt modelId="{FD82B2B9-D2E7-49D9-BB35-DC0FFA3D4C97}" type="sibTrans" cxnId="{BBB38CA1-5C23-4DB0-A6A3-02B715FC7360}">
      <dgm:prSet/>
      <dgm:spPr/>
      <dgm:t>
        <a:bodyPr/>
        <a:lstStyle/>
        <a:p>
          <a:endParaRPr lang="en-US"/>
        </a:p>
      </dgm:t>
    </dgm:pt>
    <dgm:pt modelId="{EDD93DF7-D858-4281-A0D0-2D6D790ED1F0}">
      <dgm:prSet/>
      <dgm:spPr/>
      <dgm:t>
        <a:bodyPr/>
        <a:lstStyle/>
        <a:p>
          <a:pPr>
            <a:lnSpc>
              <a:spcPct val="100000"/>
            </a:lnSpc>
          </a:pPr>
          <a:r>
            <a:rPr lang="en-US" b="1"/>
            <a:t>ANALYZE PATTERNS:</a:t>
          </a:r>
          <a:r>
            <a:rPr lang="en-US"/>
            <a:t> Examine linguistic and contextual patterns that distinguish fake rumors from genuine information.</a:t>
          </a:r>
        </a:p>
      </dgm:t>
    </dgm:pt>
    <dgm:pt modelId="{61C9A102-DA88-4859-BD90-E6455C7CC990}" type="parTrans" cxnId="{3F7AF0D5-4CBE-48CD-B9B9-44BF4175B96C}">
      <dgm:prSet/>
      <dgm:spPr/>
      <dgm:t>
        <a:bodyPr/>
        <a:lstStyle/>
        <a:p>
          <a:endParaRPr lang="en-US"/>
        </a:p>
      </dgm:t>
    </dgm:pt>
    <dgm:pt modelId="{18CFBBE2-783E-4FEC-9F72-E3620D3EDDED}" type="sibTrans" cxnId="{3F7AF0D5-4CBE-48CD-B9B9-44BF4175B96C}">
      <dgm:prSet/>
      <dgm:spPr/>
      <dgm:t>
        <a:bodyPr/>
        <a:lstStyle/>
        <a:p>
          <a:endParaRPr lang="en-US"/>
        </a:p>
      </dgm:t>
    </dgm:pt>
    <dgm:pt modelId="{3498E944-9701-4D79-9FB4-5952A6B615B9}">
      <dgm:prSet/>
      <dgm:spPr/>
      <dgm:t>
        <a:bodyPr/>
        <a:lstStyle/>
        <a:p>
          <a:pPr>
            <a:lnSpc>
              <a:spcPct val="100000"/>
            </a:lnSpc>
          </a:pPr>
          <a:r>
            <a:rPr lang="en-US" b="1"/>
            <a:t>REAL-TIME DETECTION:</a:t>
          </a:r>
          <a:r>
            <a:rPr lang="en-US"/>
            <a:t> Implement a system for real-time analysis and flagging of suspicious content on digital platforms.</a:t>
          </a:r>
        </a:p>
      </dgm:t>
    </dgm:pt>
    <dgm:pt modelId="{BAE7649A-6FAF-4813-A4F2-D043EC9D6A47}" type="parTrans" cxnId="{CF8E9FA8-49B5-4DC8-B1CA-2327C9F38150}">
      <dgm:prSet/>
      <dgm:spPr/>
      <dgm:t>
        <a:bodyPr/>
        <a:lstStyle/>
        <a:p>
          <a:endParaRPr lang="en-US"/>
        </a:p>
      </dgm:t>
    </dgm:pt>
    <dgm:pt modelId="{D336779C-8579-4AC2-B0D5-9E5B1D9EBA35}" type="sibTrans" cxnId="{CF8E9FA8-49B5-4DC8-B1CA-2327C9F38150}">
      <dgm:prSet/>
      <dgm:spPr/>
      <dgm:t>
        <a:bodyPr/>
        <a:lstStyle/>
        <a:p>
          <a:endParaRPr lang="en-US"/>
        </a:p>
      </dgm:t>
    </dgm:pt>
    <dgm:pt modelId="{A4BC01E9-54E5-4E8E-8149-25175C86AAA5}">
      <dgm:prSet/>
      <dgm:spPr/>
      <dgm:t>
        <a:bodyPr/>
        <a:lstStyle/>
        <a:p>
          <a:pPr>
            <a:lnSpc>
              <a:spcPct val="100000"/>
            </a:lnSpc>
          </a:pPr>
          <a:r>
            <a:rPr lang="en-US" b="1"/>
            <a:t>USER AWARENESS:</a:t>
          </a:r>
          <a:r>
            <a:rPr lang="en-US"/>
            <a:t> Provide tools to help users easily identify and avoid spreading false information.</a:t>
          </a:r>
        </a:p>
      </dgm:t>
    </dgm:pt>
    <dgm:pt modelId="{79D4095B-A0DB-45E2-8F2E-AB0102CE6045}" type="parTrans" cxnId="{73CF3D77-724D-4BE3-8061-79463720AEA8}">
      <dgm:prSet/>
      <dgm:spPr/>
      <dgm:t>
        <a:bodyPr/>
        <a:lstStyle/>
        <a:p>
          <a:endParaRPr lang="en-US"/>
        </a:p>
      </dgm:t>
    </dgm:pt>
    <dgm:pt modelId="{D3BB7547-3B41-45BD-AF3B-0890DEE119D3}" type="sibTrans" cxnId="{73CF3D77-724D-4BE3-8061-79463720AEA8}">
      <dgm:prSet/>
      <dgm:spPr/>
      <dgm:t>
        <a:bodyPr/>
        <a:lstStyle/>
        <a:p>
          <a:endParaRPr lang="en-US"/>
        </a:p>
      </dgm:t>
    </dgm:pt>
    <dgm:pt modelId="{CDD95F48-E866-4C24-A526-D55538A30CA4}">
      <dgm:prSet/>
      <dgm:spPr/>
      <dgm:t>
        <a:bodyPr/>
        <a:lstStyle/>
        <a:p>
          <a:pPr>
            <a:lnSpc>
              <a:spcPct val="100000"/>
            </a:lnSpc>
          </a:pPr>
          <a:r>
            <a:rPr lang="en-US" b="1"/>
            <a:t>CONTRIBUTE TO RESEARCH:</a:t>
          </a:r>
          <a:r>
            <a:rPr lang="en-US"/>
            <a:t> Enhance the understanding of fake news dynamics and contribute to ongoing research in misinformation detection.</a:t>
          </a:r>
        </a:p>
      </dgm:t>
    </dgm:pt>
    <dgm:pt modelId="{D2DE9008-80BA-4D92-9E34-B046DDF64733}" type="parTrans" cxnId="{CD67994D-170E-4C4E-8287-6354F6820D4E}">
      <dgm:prSet/>
      <dgm:spPr/>
      <dgm:t>
        <a:bodyPr/>
        <a:lstStyle/>
        <a:p>
          <a:endParaRPr lang="en-US"/>
        </a:p>
      </dgm:t>
    </dgm:pt>
    <dgm:pt modelId="{5C452615-D96E-4E7E-802C-E2264D2B1462}" type="sibTrans" cxnId="{CD67994D-170E-4C4E-8287-6354F6820D4E}">
      <dgm:prSet/>
      <dgm:spPr/>
      <dgm:t>
        <a:bodyPr/>
        <a:lstStyle/>
        <a:p>
          <a:endParaRPr lang="en-US"/>
        </a:p>
      </dgm:t>
    </dgm:pt>
    <dgm:pt modelId="{C667B776-60BC-4786-86C4-080A8640872E}" type="pres">
      <dgm:prSet presAssocID="{5ED60F2A-85BB-47ED-AB4F-07D04AFDF7B9}" presName="root" presStyleCnt="0">
        <dgm:presLayoutVars>
          <dgm:dir/>
          <dgm:resizeHandles val="exact"/>
        </dgm:presLayoutVars>
      </dgm:prSet>
      <dgm:spPr/>
    </dgm:pt>
    <dgm:pt modelId="{FF4AE6B1-415F-4988-A2D7-65203E84ADFB}" type="pres">
      <dgm:prSet presAssocID="{90EFC28E-16E0-4715-94BB-22E5A3EE84B9}" presName="compNode" presStyleCnt="0"/>
      <dgm:spPr/>
    </dgm:pt>
    <dgm:pt modelId="{CEC2D007-6B97-4155-813B-10ECEC5E3CB6}" type="pres">
      <dgm:prSet presAssocID="{90EFC28E-16E0-4715-94BB-22E5A3EE84B9}" presName="bgRect" presStyleLbl="bgShp" presStyleIdx="0" presStyleCnt="5"/>
      <dgm:spPr/>
    </dgm:pt>
    <dgm:pt modelId="{A8777BAE-76CB-44E8-94C4-BD21DF27AF5D}" type="pres">
      <dgm:prSet presAssocID="{90EFC28E-16E0-4715-94BB-22E5A3EE84B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774F5010-DEFD-451C-9698-2D21FDC0DD15}" type="pres">
      <dgm:prSet presAssocID="{90EFC28E-16E0-4715-94BB-22E5A3EE84B9}" presName="spaceRect" presStyleCnt="0"/>
      <dgm:spPr/>
    </dgm:pt>
    <dgm:pt modelId="{A394B5C3-6695-44AE-AD1A-67F4265B0C60}" type="pres">
      <dgm:prSet presAssocID="{90EFC28E-16E0-4715-94BB-22E5A3EE84B9}" presName="parTx" presStyleLbl="revTx" presStyleIdx="0" presStyleCnt="5">
        <dgm:presLayoutVars>
          <dgm:chMax val="0"/>
          <dgm:chPref val="0"/>
        </dgm:presLayoutVars>
      </dgm:prSet>
      <dgm:spPr/>
    </dgm:pt>
    <dgm:pt modelId="{C1067D1E-C0F2-4D07-8CF9-1391B1F5CCC3}" type="pres">
      <dgm:prSet presAssocID="{FD82B2B9-D2E7-49D9-BB35-DC0FFA3D4C97}" presName="sibTrans" presStyleCnt="0"/>
      <dgm:spPr/>
    </dgm:pt>
    <dgm:pt modelId="{97D23972-F2D9-46C2-BEB3-01C134C92A6F}" type="pres">
      <dgm:prSet presAssocID="{EDD93DF7-D858-4281-A0D0-2D6D790ED1F0}" presName="compNode" presStyleCnt="0"/>
      <dgm:spPr/>
    </dgm:pt>
    <dgm:pt modelId="{C0EB4365-00A8-4766-8F53-2C8FAA3EC80C}" type="pres">
      <dgm:prSet presAssocID="{EDD93DF7-D858-4281-A0D0-2D6D790ED1F0}" presName="bgRect" presStyleLbl="bgShp" presStyleIdx="1" presStyleCnt="5"/>
      <dgm:spPr/>
    </dgm:pt>
    <dgm:pt modelId="{0D8DF0DC-1763-424B-B7DF-6E79178DD7EA}" type="pres">
      <dgm:prSet presAssocID="{EDD93DF7-D858-4281-A0D0-2D6D790ED1F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E7913D45-E7DF-4790-AB38-8F34B1B8B854}" type="pres">
      <dgm:prSet presAssocID="{EDD93DF7-D858-4281-A0D0-2D6D790ED1F0}" presName="spaceRect" presStyleCnt="0"/>
      <dgm:spPr/>
    </dgm:pt>
    <dgm:pt modelId="{9F05E1EE-9D2E-4B35-BE96-3FBACFE897DA}" type="pres">
      <dgm:prSet presAssocID="{EDD93DF7-D858-4281-A0D0-2D6D790ED1F0}" presName="parTx" presStyleLbl="revTx" presStyleIdx="1" presStyleCnt="5">
        <dgm:presLayoutVars>
          <dgm:chMax val="0"/>
          <dgm:chPref val="0"/>
        </dgm:presLayoutVars>
      </dgm:prSet>
      <dgm:spPr/>
    </dgm:pt>
    <dgm:pt modelId="{2EDEDF2C-BB91-4066-AE81-E68406A85FC3}" type="pres">
      <dgm:prSet presAssocID="{18CFBBE2-783E-4FEC-9F72-E3620D3EDDED}" presName="sibTrans" presStyleCnt="0"/>
      <dgm:spPr/>
    </dgm:pt>
    <dgm:pt modelId="{2EDAD93A-7C9C-413E-8B6D-8DD8516AB51B}" type="pres">
      <dgm:prSet presAssocID="{3498E944-9701-4D79-9FB4-5952A6B615B9}" presName="compNode" presStyleCnt="0"/>
      <dgm:spPr/>
    </dgm:pt>
    <dgm:pt modelId="{A3C98D9B-30DF-46E0-90AE-509438610413}" type="pres">
      <dgm:prSet presAssocID="{3498E944-9701-4D79-9FB4-5952A6B615B9}" presName="bgRect" presStyleLbl="bgShp" presStyleIdx="2" presStyleCnt="5"/>
      <dgm:spPr/>
    </dgm:pt>
    <dgm:pt modelId="{49A2ABF2-4039-4688-B16A-F41591389E01}" type="pres">
      <dgm:prSet presAssocID="{3498E944-9701-4D79-9FB4-5952A6B615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9D777526-F6C1-44C4-AE41-3BE7DBA53C12}" type="pres">
      <dgm:prSet presAssocID="{3498E944-9701-4D79-9FB4-5952A6B615B9}" presName="spaceRect" presStyleCnt="0"/>
      <dgm:spPr/>
    </dgm:pt>
    <dgm:pt modelId="{1A5A4F44-53CF-41F0-BEF7-391884FD1E45}" type="pres">
      <dgm:prSet presAssocID="{3498E944-9701-4D79-9FB4-5952A6B615B9}" presName="parTx" presStyleLbl="revTx" presStyleIdx="2" presStyleCnt="5">
        <dgm:presLayoutVars>
          <dgm:chMax val="0"/>
          <dgm:chPref val="0"/>
        </dgm:presLayoutVars>
      </dgm:prSet>
      <dgm:spPr/>
    </dgm:pt>
    <dgm:pt modelId="{F071B3D5-44E3-4BF6-A5C9-CE61F8F85CA6}" type="pres">
      <dgm:prSet presAssocID="{D336779C-8579-4AC2-B0D5-9E5B1D9EBA35}" presName="sibTrans" presStyleCnt="0"/>
      <dgm:spPr/>
    </dgm:pt>
    <dgm:pt modelId="{CB5F5443-8EB1-4354-81D4-A9429BEC8299}" type="pres">
      <dgm:prSet presAssocID="{A4BC01E9-54E5-4E8E-8149-25175C86AAA5}" presName="compNode" presStyleCnt="0"/>
      <dgm:spPr/>
    </dgm:pt>
    <dgm:pt modelId="{C32B831E-6C4D-4A82-A693-C55F1F56AB40}" type="pres">
      <dgm:prSet presAssocID="{A4BC01E9-54E5-4E8E-8149-25175C86AAA5}" presName="bgRect" presStyleLbl="bgShp" presStyleIdx="3" presStyleCnt="5"/>
      <dgm:spPr/>
    </dgm:pt>
    <dgm:pt modelId="{88BF3DE5-8B43-46CC-8F7F-B0CA1E5480FA}" type="pres">
      <dgm:prSet presAssocID="{A4BC01E9-54E5-4E8E-8149-25175C86AAA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BDE0D2C5-5C76-495E-A3DE-040430FF8882}" type="pres">
      <dgm:prSet presAssocID="{A4BC01E9-54E5-4E8E-8149-25175C86AAA5}" presName="spaceRect" presStyleCnt="0"/>
      <dgm:spPr/>
    </dgm:pt>
    <dgm:pt modelId="{6FCFD6F4-FC5F-48F0-8758-47D8C7821F9A}" type="pres">
      <dgm:prSet presAssocID="{A4BC01E9-54E5-4E8E-8149-25175C86AAA5}" presName="parTx" presStyleLbl="revTx" presStyleIdx="3" presStyleCnt="5">
        <dgm:presLayoutVars>
          <dgm:chMax val="0"/>
          <dgm:chPref val="0"/>
        </dgm:presLayoutVars>
      </dgm:prSet>
      <dgm:spPr/>
    </dgm:pt>
    <dgm:pt modelId="{5DFDAD55-5533-4A6F-8476-309B86D548F7}" type="pres">
      <dgm:prSet presAssocID="{D3BB7547-3B41-45BD-AF3B-0890DEE119D3}" presName="sibTrans" presStyleCnt="0"/>
      <dgm:spPr/>
    </dgm:pt>
    <dgm:pt modelId="{E8D52FE0-231C-4458-969E-76DA9F0752CA}" type="pres">
      <dgm:prSet presAssocID="{CDD95F48-E866-4C24-A526-D55538A30CA4}" presName="compNode" presStyleCnt="0"/>
      <dgm:spPr/>
    </dgm:pt>
    <dgm:pt modelId="{243A4C92-3732-446D-A6F8-235EC47405EB}" type="pres">
      <dgm:prSet presAssocID="{CDD95F48-E866-4C24-A526-D55538A30CA4}" presName="bgRect" presStyleLbl="bgShp" presStyleIdx="4" presStyleCnt="5"/>
      <dgm:spPr/>
    </dgm:pt>
    <dgm:pt modelId="{5DAE8A8F-B8A5-40C1-83F2-949B89B5DB22}" type="pres">
      <dgm:prSet presAssocID="{CDD95F48-E866-4C24-A526-D55538A30CA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wspaper"/>
        </a:ext>
      </dgm:extLst>
    </dgm:pt>
    <dgm:pt modelId="{2DEBFF24-F30F-4DA6-8B8E-DDD8CAA4723B}" type="pres">
      <dgm:prSet presAssocID="{CDD95F48-E866-4C24-A526-D55538A30CA4}" presName="spaceRect" presStyleCnt="0"/>
      <dgm:spPr/>
    </dgm:pt>
    <dgm:pt modelId="{1712F699-73D8-4979-8FED-E8B66D807D7D}" type="pres">
      <dgm:prSet presAssocID="{CDD95F48-E866-4C24-A526-D55538A30CA4}" presName="parTx" presStyleLbl="revTx" presStyleIdx="4" presStyleCnt="5">
        <dgm:presLayoutVars>
          <dgm:chMax val="0"/>
          <dgm:chPref val="0"/>
        </dgm:presLayoutVars>
      </dgm:prSet>
      <dgm:spPr/>
    </dgm:pt>
  </dgm:ptLst>
  <dgm:cxnLst>
    <dgm:cxn modelId="{36A4E42F-6A10-4EEC-BA93-87711E53576D}" type="presOf" srcId="{90EFC28E-16E0-4715-94BB-22E5A3EE84B9}" destId="{A394B5C3-6695-44AE-AD1A-67F4265B0C60}" srcOrd="0" destOrd="0" presId="urn:microsoft.com/office/officeart/2018/2/layout/IconVerticalSolidList"/>
    <dgm:cxn modelId="{9BBAFF34-6DDC-460E-9C63-81DFB41D3C51}" type="presOf" srcId="{EDD93DF7-D858-4281-A0D0-2D6D790ED1F0}" destId="{9F05E1EE-9D2E-4B35-BE96-3FBACFE897DA}" srcOrd="0" destOrd="0" presId="urn:microsoft.com/office/officeart/2018/2/layout/IconVerticalSolidList"/>
    <dgm:cxn modelId="{5F762F38-2A06-495A-B4F2-7D79AC58FAF6}" type="presOf" srcId="{5ED60F2A-85BB-47ED-AB4F-07D04AFDF7B9}" destId="{C667B776-60BC-4786-86C4-080A8640872E}" srcOrd="0" destOrd="0" presId="urn:microsoft.com/office/officeart/2018/2/layout/IconVerticalSolidList"/>
    <dgm:cxn modelId="{FC124F47-9F2C-4F36-AA0E-462AB6E8A01F}" type="presOf" srcId="{3498E944-9701-4D79-9FB4-5952A6B615B9}" destId="{1A5A4F44-53CF-41F0-BEF7-391884FD1E45}" srcOrd="0" destOrd="0" presId="urn:microsoft.com/office/officeart/2018/2/layout/IconVerticalSolidList"/>
    <dgm:cxn modelId="{CD67994D-170E-4C4E-8287-6354F6820D4E}" srcId="{5ED60F2A-85BB-47ED-AB4F-07D04AFDF7B9}" destId="{CDD95F48-E866-4C24-A526-D55538A30CA4}" srcOrd="4" destOrd="0" parTransId="{D2DE9008-80BA-4D92-9E34-B046DDF64733}" sibTransId="{5C452615-D96E-4E7E-802C-E2264D2B1462}"/>
    <dgm:cxn modelId="{73CF3D77-724D-4BE3-8061-79463720AEA8}" srcId="{5ED60F2A-85BB-47ED-AB4F-07D04AFDF7B9}" destId="{A4BC01E9-54E5-4E8E-8149-25175C86AAA5}" srcOrd="3" destOrd="0" parTransId="{79D4095B-A0DB-45E2-8F2E-AB0102CE6045}" sibTransId="{D3BB7547-3B41-45BD-AF3B-0890DEE119D3}"/>
    <dgm:cxn modelId="{A22D9395-074C-491F-B362-46F078694CE4}" type="presOf" srcId="{CDD95F48-E866-4C24-A526-D55538A30CA4}" destId="{1712F699-73D8-4979-8FED-E8B66D807D7D}" srcOrd="0" destOrd="0" presId="urn:microsoft.com/office/officeart/2018/2/layout/IconVerticalSolidList"/>
    <dgm:cxn modelId="{0CF1F69C-9847-43E3-AB14-AA11C9F4A05D}" type="presOf" srcId="{A4BC01E9-54E5-4E8E-8149-25175C86AAA5}" destId="{6FCFD6F4-FC5F-48F0-8758-47D8C7821F9A}" srcOrd="0" destOrd="0" presId="urn:microsoft.com/office/officeart/2018/2/layout/IconVerticalSolidList"/>
    <dgm:cxn modelId="{BBB38CA1-5C23-4DB0-A6A3-02B715FC7360}" srcId="{5ED60F2A-85BB-47ED-AB4F-07D04AFDF7B9}" destId="{90EFC28E-16E0-4715-94BB-22E5A3EE84B9}" srcOrd="0" destOrd="0" parTransId="{446A968B-6DC6-4DCE-8E2D-1344B5479646}" sibTransId="{FD82B2B9-D2E7-49D9-BB35-DC0FFA3D4C97}"/>
    <dgm:cxn modelId="{CF8E9FA8-49B5-4DC8-B1CA-2327C9F38150}" srcId="{5ED60F2A-85BB-47ED-AB4F-07D04AFDF7B9}" destId="{3498E944-9701-4D79-9FB4-5952A6B615B9}" srcOrd="2" destOrd="0" parTransId="{BAE7649A-6FAF-4813-A4F2-D043EC9D6A47}" sibTransId="{D336779C-8579-4AC2-B0D5-9E5B1D9EBA35}"/>
    <dgm:cxn modelId="{3F7AF0D5-4CBE-48CD-B9B9-44BF4175B96C}" srcId="{5ED60F2A-85BB-47ED-AB4F-07D04AFDF7B9}" destId="{EDD93DF7-D858-4281-A0D0-2D6D790ED1F0}" srcOrd="1" destOrd="0" parTransId="{61C9A102-DA88-4859-BD90-E6455C7CC990}" sibTransId="{18CFBBE2-783E-4FEC-9F72-E3620D3EDDED}"/>
    <dgm:cxn modelId="{1B8F08A2-2BE7-4A22-B7DC-28EC5D1A2876}" type="presParOf" srcId="{C667B776-60BC-4786-86C4-080A8640872E}" destId="{FF4AE6B1-415F-4988-A2D7-65203E84ADFB}" srcOrd="0" destOrd="0" presId="urn:microsoft.com/office/officeart/2018/2/layout/IconVerticalSolidList"/>
    <dgm:cxn modelId="{03380130-72AC-4FB9-B9F8-849A689B64D0}" type="presParOf" srcId="{FF4AE6B1-415F-4988-A2D7-65203E84ADFB}" destId="{CEC2D007-6B97-4155-813B-10ECEC5E3CB6}" srcOrd="0" destOrd="0" presId="urn:microsoft.com/office/officeart/2018/2/layout/IconVerticalSolidList"/>
    <dgm:cxn modelId="{E7B1B1A6-44FE-409A-AD31-A97E84A3834B}" type="presParOf" srcId="{FF4AE6B1-415F-4988-A2D7-65203E84ADFB}" destId="{A8777BAE-76CB-44E8-94C4-BD21DF27AF5D}" srcOrd="1" destOrd="0" presId="urn:microsoft.com/office/officeart/2018/2/layout/IconVerticalSolidList"/>
    <dgm:cxn modelId="{9FB28056-30DC-4430-853C-72FFE1ADD4D0}" type="presParOf" srcId="{FF4AE6B1-415F-4988-A2D7-65203E84ADFB}" destId="{774F5010-DEFD-451C-9698-2D21FDC0DD15}" srcOrd="2" destOrd="0" presId="urn:microsoft.com/office/officeart/2018/2/layout/IconVerticalSolidList"/>
    <dgm:cxn modelId="{B226C9F3-D5A4-41FF-9053-728796B7CDAD}" type="presParOf" srcId="{FF4AE6B1-415F-4988-A2D7-65203E84ADFB}" destId="{A394B5C3-6695-44AE-AD1A-67F4265B0C60}" srcOrd="3" destOrd="0" presId="urn:microsoft.com/office/officeart/2018/2/layout/IconVerticalSolidList"/>
    <dgm:cxn modelId="{E2FF1028-6823-4D8B-9993-2440C6375591}" type="presParOf" srcId="{C667B776-60BC-4786-86C4-080A8640872E}" destId="{C1067D1E-C0F2-4D07-8CF9-1391B1F5CCC3}" srcOrd="1" destOrd="0" presId="urn:microsoft.com/office/officeart/2018/2/layout/IconVerticalSolidList"/>
    <dgm:cxn modelId="{3555E89B-99F7-4045-A9F1-0BE74DC2EBE0}" type="presParOf" srcId="{C667B776-60BC-4786-86C4-080A8640872E}" destId="{97D23972-F2D9-46C2-BEB3-01C134C92A6F}" srcOrd="2" destOrd="0" presId="urn:microsoft.com/office/officeart/2018/2/layout/IconVerticalSolidList"/>
    <dgm:cxn modelId="{80095AD3-5CEB-4052-B6DC-A52D6F4EB5F4}" type="presParOf" srcId="{97D23972-F2D9-46C2-BEB3-01C134C92A6F}" destId="{C0EB4365-00A8-4766-8F53-2C8FAA3EC80C}" srcOrd="0" destOrd="0" presId="urn:microsoft.com/office/officeart/2018/2/layout/IconVerticalSolidList"/>
    <dgm:cxn modelId="{A2EC7BA6-EFA5-4C7D-964B-2F80DB20891B}" type="presParOf" srcId="{97D23972-F2D9-46C2-BEB3-01C134C92A6F}" destId="{0D8DF0DC-1763-424B-B7DF-6E79178DD7EA}" srcOrd="1" destOrd="0" presId="urn:microsoft.com/office/officeart/2018/2/layout/IconVerticalSolidList"/>
    <dgm:cxn modelId="{D5E0AC9D-C186-4A4F-BDD0-55BEC90F4E3F}" type="presParOf" srcId="{97D23972-F2D9-46C2-BEB3-01C134C92A6F}" destId="{E7913D45-E7DF-4790-AB38-8F34B1B8B854}" srcOrd="2" destOrd="0" presId="urn:microsoft.com/office/officeart/2018/2/layout/IconVerticalSolidList"/>
    <dgm:cxn modelId="{C2CB6077-8FB1-48BF-A1FF-CA3F46C1D2B2}" type="presParOf" srcId="{97D23972-F2D9-46C2-BEB3-01C134C92A6F}" destId="{9F05E1EE-9D2E-4B35-BE96-3FBACFE897DA}" srcOrd="3" destOrd="0" presId="urn:microsoft.com/office/officeart/2018/2/layout/IconVerticalSolidList"/>
    <dgm:cxn modelId="{C58D8C74-FCE9-4273-BB1B-ADA990B23FEB}" type="presParOf" srcId="{C667B776-60BC-4786-86C4-080A8640872E}" destId="{2EDEDF2C-BB91-4066-AE81-E68406A85FC3}" srcOrd="3" destOrd="0" presId="urn:microsoft.com/office/officeart/2018/2/layout/IconVerticalSolidList"/>
    <dgm:cxn modelId="{F9A1B183-B989-45A8-A234-02C434C9195F}" type="presParOf" srcId="{C667B776-60BC-4786-86C4-080A8640872E}" destId="{2EDAD93A-7C9C-413E-8B6D-8DD8516AB51B}" srcOrd="4" destOrd="0" presId="urn:microsoft.com/office/officeart/2018/2/layout/IconVerticalSolidList"/>
    <dgm:cxn modelId="{15A3D154-9680-4555-BB35-11744D94B83B}" type="presParOf" srcId="{2EDAD93A-7C9C-413E-8B6D-8DD8516AB51B}" destId="{A3C98D9B-30DF-46E0-90AE-509438610413}" srcOrd="0" destOrd="0" presId="urn:microsoft.com/office/officeart/2018/2/layout/IconVerticalSolidList"/>
    <dgm:cxn modelId="{041503BB-97B7-45A1-A869-56EDFFD8C53E}" type="presParOf" srcId="{2EDAD93A-7C9C-413E-8B6D-8DD8516AB51B}" destId="{49A2ABF2-4039-4688-B16A-F41591389E01}" srcOrd="1" destOrd="0" presId="urn:microsoft.com/office/officeart/2018/2/layout/IconVerticalSolidList"/>
    <dgm:cxn modelId="{06EA2F6B-CA43-4317-9814-BABFD6FCB298}" type="presParOf" srcId="{2EDAD93A-7C9C-413E-8B6D-8DD8516AB51B}" destId="{9D777526-F6C1-44C4-AE41-3BE7DBA53C12}" srcOrd="2" destOrd="0" presId="urn:microsoft.com/office/officeart/2018/2/layout/IconVerticalSolidList"/>
    <dgm:cxn modelId="{A5648548-5C9E-4189-B7A2-17826A456C92}" type="presParOf" srcId="{2EDAD93A-7C9C-413E-8B6D-8DD8516AB51B}" destId="{1A5A4F44-53CF-41F0-BEF7-391884FD1E45}" srcOrd="3" destOrd="0" presId="urn:microsoft.com/office/officeart/2018/2/layout/IconVerticalSolidList"/>
    <dgm:cxn modelId="{1F94DAD6-0F8C-46AE-BE34-30B61EDB8AE7}" type="presParOf" srcId="{C667B776-60BC-4786-86C4-080A8640872E}" destId="{F071B3D5-44E3-4BF6-A5C9-CE61F8F85CA6}" srcOrd="5" destOrd="0" presId="urn:microsoft.com/office/officeart/2018/2/layout/IconVerticalSolidList"/>
    <dgm:cxn modelId="{61AB8244-9FD0-41AA-A2F4-41ED5B9280A5}" type="presParOf" srcId="{C667B776-60BC-4786-86C4-080A8640872E}" destId="{CB5F5443-8EB1-4354-81D4-A9429BEC8299}" srcOrd="6" destOrd="0" presId="urn:microsoft.com/office/officeart/2018/2/layout/IconVerticalSolidList"/>
    <dgm:cxn modelId="{29A5C028-6FB0-484C-9151-D7D8372A88F0}" type="presParOf" srcId="{CB5F5443-8EB1-4354-81D4-A9429BEC8299}" destId="{C32B831E-6C4D-4A82-A693-C55F1F56AB40}" srcOrd="0" destOrd="0" presId="urn:microsoft.com/office/officeart/2018/2/layout/IconVerticalSolidList"/>
    <dgm:cxn modelId="{BDBE47A2-9B05-4F72-9607-830724BE6646}" type="presParOf" srcId="{CB5F5443-8EB1-4354-81D4-A9429BEC8299}" destId="{88BF3DE5-8B43-46CC-8F7F-B0CA1E5480FA}" srcOrd="1" destOrd="0" presId="urn:microsoft.com/office/officeart/2018/2/layout/IconVerticalSolidList"/>
    <dgm:cxn modelId="{7C4A40A3-EE60-4C5C-B730-A988EFE15D14}" type="presParOf" srcId="{CB5F5443-8EB1-4354-81D4-A9429BEC8299}" destId="{BDE0D2C5-5C76-495E-A3DE-040430FF8882}" srcOrd="2" destOrd="0" presId="urn:microsoft.com/office/officeart/2018/2/layout/IconVerticalSolidList"/>
    <dgm:cxn modelId="{7A796E45-345E-4243-8875-5F6265ED82B8}" type="presParOf" srcId="{CB5F5443-8EB1-4354-81D4-A9429BEC8299}" destId="{6FCFD6F4-FC5F-48F0-8758-47D8C7821F9A}" srcOrd="3" destOrd="0" presId="urn:microsoft.com/office/officeart/2018/2/layout/IconVerticalSolidList"/>
    <dgm:cxn modelId="{625DE0E3-847E-4DD2-A694-3D3E698646E1}" type="presParOf" srcId="{C667B776-60BC-4786-86C4-080A8640872E}" destId="{5DFDAD55-5533-4A6F-8476-309B86D548F7}" srcOrd="7" destOrd="0" presId="urn:microsoft.com/office/officeart/2018/2/layout/IconVerticalSolidList"/>
    <dgm:cxn modelId="{919BC029-56DD-4087-8C57-10B30BB87D6B}" type="presParOf" srcId="{C667B776-60BC-4786-86C4-080A8640872E}" destId="{E8D52FE0-231C-4458-969E-76DA9F0752CA}" srcOrd="8" destOrd="0" presId="urn:microsoft.com/office/officeart/2018/2/layout/IconVerticalSolidList"/>
    <dgm:cxn modelId="{A10CECFB-7B34-402C-894C-F37F837250C8}" type="presParOf" srcId="{E8D52FE0-231C-4458-969E-76DA9F0752CA}" destId="{243A4C92-3732-446D-A6F8-235EC47405EB}" srcOrd="0" destOrd="0" presId="urn:microsoft.com/office/officeart/2018/2/layout/IconVerticalSolidList"/>
    <dgm:cxn modelId="{BBB52F1F-9D8B-4A8F-AC08-E1170B0882EC}" type="presParOf" srcId="{E8D52FE0-231C-4458-969E-76DA9F0752CA}" destId="{5DAE8A8F-B8A5-40C1-83F2-949B89B5DB22}" srcOrd="1" destOrd="0" presId="urn:microsoft.com/office/officeart/2018/2/layout/IconVerticalSolidList"/>
    <dgm:cxn modelId="{CD799D98-9BE9-4BF5-8950-2B850406B988}" type="presParOf" srcId="{E8D52FE0-231C-4458-969E-76DA9F0752CA}" destId="{2DEBFF24-F30F-4DA6-8B8E-DDD8CAA4723B}" srcOrd="2" destOrd="0" presId="urn:microsoft.com/office/officeart/2018/2/layout/IconVerticalSolidList"/>
    <dgm:cxn modelId="{4A4F363A-9ED9-422C-A773-3F007E1C6C4F}" type="presParOf" srcId="{E8D52FE0-231C-4458-969E-76DA9F0752CA}" destId="{1712F699-73D8-4979-8FED-E8B66D807D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25EFDC-8DC0-41E0-B93C-4A41471AD30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CFDF83-CE0A-43DB-B481-80F37CBEFEB2}">
      <dgm:prSet/>
      <dgm:spPr/>
      <dgm:t>
        <a:bodyPr/>
        <a:lstStyle/>
        <a:p>
          <a:r>
            <a:rPr lang="en-US" b="1"/>
            <a:t>TEXT CLASSIFICATION:</a:t>
          </a:r>
          <a:r>
            <a:rPr lang="en-US"/>
            <a:t> We use NLP algorithms to classify text as either fake or real news. This helps in automatically identifying suspicious content.</a:t>
          </a:r>
        </a:p>
      </dgm:t>
    </dgm:pt>
    <dgm:pt modelId="{F93F5485-3FD2-416D-B118-0505AD64D81D}" type="parTrans" cxnId="{55B67397-57AD-422D-9C5B-9D61EBA61193}">
      <dgm:prSet/>
      <dgm:spPr/>
      <dgm:t>
        <a:bodyPr/>
        <a:lstStyle/>
        <a:p>
          <a:endParaRPr lang="en-US"/>
        </a:p>
      </dgm:t>
    </dgm:pt>
    <dgm:pt modelId="{5B3CD9CB-7453-432A-AB4F-831DDFBAA763}" type="sibTrans" cxnId="{55B67397-57AD-422D-9C5B-9D61EBA61193}">
      <dgm:prSet/>
      <dgm:spPr/>
      <dgm:t>
        <a:bodyPr/>
        <a:lstStyle/>
        <a:p>
          <a:endParaRPr lang="en-US"/>
        </a:p>
      </dgm:t>
    </dgm:pt>
    <dgm:pt modelId="{9A0BB55A-D4C8-4490-BA41-48DDA52D931C}">
      <dgm:prSet/>
      <dgm:spPr/>
      <dgm:t>
        <a:bodyPr/>
        <a:lstStyle/>
        <a:p>
          <a:r>
            <a:rPr lang="en-US" b="1"/>
            <a:t>SENTIMENT ANALYSIS:</a:t>
          </a:r>
          <a:r>
            <a:rPr lang="en-US"/>
            <a:t> By analyzing the emotions and opinions expressed in the text, we can detect if a message is intended to provoke fear, anger, or other strong reactions, which are often associated with fake rumors.</a:t>
          </a:r>
        </a:p>
      </dgm:t>
    </dgm:pt>
    <dgm:pt modelId="{C82F9DAD-0090-4922-928B-E18FA5161007}" type="parTrans" cxnId="{FCA94FCD-762D-4218-A3BA-89BEB3EC2F48}">
      <dgm:prSet/>
      <dgm:spPr/>
      <dgm:t>
        <a:bodyPr/>
        <a:lstStyle/>
        <a:p>
          <a:endParaRPr lang="en-US"/>
        </a:p>
      </dgm:t>
    </dgm:pt>
    <dgm:pt modelId="{DC58B730-58A0-48F9-8387-03C88B78255C}" type="sibTrans" cxnId="{FCA94FCD-762D-4218-A3BA-89BEB3EC2F48}">
      <dgm:prSet/>
      <dgm:spPr/>
      <dgm:t>
        <a:bodyPr/>
        <a:lstStyle/>
        <a:p>
          <a:endParaRPr lang="en-US"/>
        </a:p>
      </dgm:t>
    </dgm:pt>
    <dgm:pt modelId="{AE8FE88B-F8DC-4622-933B-B8D20EF25C90}">
      <dgm:prSet/>
      <dgm:spPr/>
      <dgm:t>
        <a:bodyPr/>
        <a:lstStyle/>
        <a:p>
          <a:r>
            <a:rPr lang="en-US" b="1"/>
            <a:t>NAMED ENTITY RECOGNITION (NER):</a:t>
          </a:r>
          <a:r>
            <a:rPr lang="en-US"/>
            <a:t> NLP helps in identifying and categorizing names of people, organizations, and places mentioned in the text. This is useful for verifying the credibility of the information.</a:t>
          </a:r>
        </a:p>
      </dgm:t>
    </dgm:pt>
    <dgm:pt modelId="{B5C01E75-4F73-41A8-9E2A-17B2B714F19D}" type="parTrans" cxnId="{598F1C53-E6EC-4A85-8591-ED9508564CF4}">
      <dgm:prSet/>
      <dgm:spPr/>
      <dgm:t>
        <a:bodyPr/>
        <a:lstStyle/>
        <a:p>
          <a:endParaRPr lang="en-US"/>
        </a:p>
      </dgm:t>
    </dgm:pt>
    <dgm:pt modelId="{9481D0E9-B9F3-42CB-A609-81D687B52CDD}" type="sibTrans" cxnId="{598F1C53-E6EC-4A85-8591-ED9508564CF4}">
      <dgm:prSet/>
      <dgm:spPr/>
      <dgm:t>
        <a:bodyPr/>
        <a:lstStyle/>
        <a:p>
          <a:endParaRPr lang="en-US"/>
        </a:p>
      </dgm:t>
    </dgm:pt>
    <dgm:pt modelId="{E4BD798E-7A15-4D11-BAFE-81A3430A4F15}" type="pres">
      <dgm:prSet presAssocID="{7625EFDC-8DC0-41E0-B93C-4A41471AD304}" presName="root" presStyleCnt="0">
        <dgm:presLayoutVars>
          <dgm:dir/>
          <dgm:resizeHandles val="exact"/>
        </dgm:presLayoutVars>
      </dgm:prSet>
      <dgm:spPr/>
    </dgm:pt>
    <dgm:pt modelId="{FDFF74B6-4DC3-4B90-9D60-DC92D776BD70}" type="pres">
      <dgm:prSet presAssocID="{4CCFDF83-CE0A-43DB-B481-80F37CBEFEB2}" presName="compNode" presStyleCnt="0"/>
      <dgm:spPr/>
    </dgm:pt>
    <dgm:pt modelId="{65C9DD1C-DFDD-4DD8-B146-A7C8BC8DCDCB}" type="pres">
      <dgm:prSet presAssocID="{4CCFDF83-CE0A-43DB-B481-80F37CBEFEB2}" presName="bgRect" presStyleLbl="bgShp" presStyleIdx="0" presStyleCnt="3"/>
      <dgm:spPr/>
    </dgm:pt>
    <dgm:pt modelId="{32295063-64EA-43CF-9EB5-F3F12C323615}" type="pres">
      <dgm:prSet presAssocID="{4CCFDF83-CE0A-43DB-B481-80F37CBEFEB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0394781-2B6A-42E6-BF0F-9621503A0672}" type="pres">
      <dgm:prSet presAssocID="{4CCFDF83-CE0A-43DB-B481-80F37CBEFEB2}" presName="spaceRect" presStyleCnt="0"/>
      <dgm:spPr/>
    </dgm:pt>
    <dgm:pt modelId="{0FC53E2E-4AEA-434E-82AE-AB4A0EAF6135}" type="pres">
      <dgm:prSet presAssocID="{4CCFDF83-CE0A-43DB-B481-80F37CBEFEB2}" presName="parTx" presStyleLbl="revTx" presStyleIdx="0" presStyleCnt="3">
        <dgm:presLayoutVars>
          <dgm:chMax val="0"/>
          <dgm:chPref val="0"/>
        </dgm:presLayoutVars>
      </dgm:prSet>
      <dgm:spPr/>
    </dgm:pt>
    <dgm:pt modelId="{DC75DB06-1115-4A87-A509-4D98889DFC4C}" type="pres">
      <dgm:prSet presAssocID="{5B3CD9CB-7453-432A-AB4F-831DDFBAA763}" presName="sibTrans" presStyleCnt="0"/>
      <dgm:spPr/>
    </dgm:pt>
    <dgm:pt modelId="{013C0479-40DA-470F-80B9-11955C0BBCF5}" type="pres">
      <dgm:prSet presAssocID="{9A0BB55A-D4C8-4490-BA41-48DDA52D931C}" presName="compNode" presStyleCnt="0"/>
      <dgm:spPr/>
    </dgm:pt>
    <dgm:pt modelId="{40E6607B-DB12-4A60-AF24-360F6D3AB870}" type="pres">
      <dgm:prSet presAssocID="{9A0BB55A-D4C8-4490-BA41-48DDA52D931C}" presName="bgRect" presStyleLbl="bgShp" presStyleIdx="1" presStyleCnt="3"/>
      <dgm:spPr/>
    </dgm:pt>
    <dgm:pt modelId="{8D98765D-8248-403C-A5E1-582F66CF6574}" type="pres">
      <dgm:prSet presAssocID="{9A0BB55A-D4C8-4490-BA41-48DDA52D93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ngry Face with No Fill"/>
        </a:ext>
      </dgm:extLst>
    </dgm:pt>
    <dgm:pt modelId="{A4C160D8-FAFA-438D-8AD1-9B90486ACEF1}" type="pres">
      <dgm:prSet presAssocID="{9A0BB55A-D4C8-4490-BA41-48DDA52D931C}" presName="spaceRect" presStyleCnt="0"/>
      <dgm:spPr/>
    </dgm:pt>
    <dgm:pt modelId="{6654544B-106B-4E42-A500-09A6F6B487D1}" type="pres">
      <dgm:prSet presAssocID="{9A0BB55A-D4C8-4490-BA41-48DDA52D931C}" presName="parTx" presStyleLbl="revTx" presStyleIdx="1" presStyleCnt="3">
        <dgm:presLayoutVars>
          <dgm:chMax val="0"/>
          <dgm:chPref val="0"/>
        </dgm:presLayoutVars>
      </dgm:prSet>
      <dgm:spPr/>
    </dgm:pt>
    <dgm:pt modelId="{6B55E1AB-C99C-4E26-9695-9C9B123498CA}" type="pres">
      <dgm:prSet presAssocID="{DC58B730-58A0-48F9-8387-03C88B78255C}" presName="sibTrans" presStyleCnt="0"/>
      <dgm:spPr/>
    </dgm:pt>
    <dgm:pt modelId="{3E8468D8-7BCC-497B-807C-4372AD5422A9}" type="pres">
      <dgm:prSet presAssocID="{AE8FE88B-F8DC-4622-933B-B8D20EF25C90}" presName="compNode" presStyleCnt="0"/>
      <dgm:spPr/>
    </dgm:pt>
    <dgm:pt modelId="{A9000296-2FCD-4C6E-8ED7-DEA3DEFA699E}" type="pres">
      <dgm:prSet presAssocID="{AE8FE88B-F8DC-4622-933B-B8D20EF25C90}" presName="bgRect" presStyleLbl="bgShp" presStyleIdx="2" presStyleCnt="3"/>
      <dgm:spPr/>
    </dgm:pt>
    <dgm:pt modelId="{AD721C47-3BEC-4E06-9B04-112B2017075C}" type="pres">
      <dgm:prSet presAssocID="{AE8FE88B-F8DC-4622-933B-B8D20EF25C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B1F08D20-9A5D-4CDE-9951-7AA8C8195FA2}" type="pres">
      <dgm:prSet presAssocID="{AE8FE88B-F8DC-4622-933B-B8D20EF25C90}" presName="spaceRect" presStyleCnt="0"/>
      <dgm:spPr/>
    </dgm:pt>
    <dgm:pt modelId="{344D8909-36D2-4038-83AC-206945C977F7}" type="pres">
      <dgm:prSet presAssocID="{AE8FE88B-F8DC-4622-933B-B8D20EF25C90}" presName="parTx" presStyleLbl="revTx" presStyleIdx="2" presStyleCnt="3">
        <dgm:presLayoutVars>
          <dgm:chMax val="0"/>
          <dgm:chPref val="0"/>
        </dgm:presLayoutVars>
      </dgm:prSet>
      <dgm:spPr/>
    </dgm:pt>
  </dgm:ptLst>
  <dgm:cxnLst>
    <dgm:cxn modelId="{C1B51E43-935D-4E0C-B138-27AFD14C4E75}" type="presOf" srcId="{9A0BB55A-D4C8-4490-BA41-48DDA52D931C}" destId="{6654544B-106B-4E42-A500-09A6F6B487D1}" srcOrd="0" destOrd="0" presId="urn:microsoft.com/office/officeart/2018/2/layout/IconVerticalSolidList"/>
    <dgm:cxn modelId="{F67E2567-7316-4C9E-98B1-B0F872F6CF87}" type="presOf" srcId="{4CCFDF83-CE0A-43DB-B481-80F37CBEFEB2}" destId="{0FC53E2E-4AEA-434E-82AE-AB4A0EAF6135}" srcOrd="0" destOrd="0" presId="urn:microsoft.com/office/officeart/2018/2/layout/IconVerticalSolidList"/>
    <dgm:cxn modelId="{598F1C53-E6EC-4A85-8591-ED9508564CF4}" srcId="{7625EFDC-8DC0-41E0-B93C-4A41471AD304}" destId="{AE8FE88B-F8DC-4622-933B-B8D20EF25C90}" srcOrd="2" destOrd="0" parTransId="{B5C01E75-4F73-41A8-9E2A-17B2B714F19D}" sibTransId="{9481D0E9-B9F3-42CB-A609-81D687B52CDD}"/>
    <dgm:cxn modelId="{55B67397-57AD-422D-9C5B-9D61EBA61193}" srcId="{7625EFDC-8DC0-41E0-B93C-4A41471AD304}" destId="{4CCFDF83-CE0A-43DB-B481-80F37CBEFEB2}" srcOrd="0" destOrd="0" parTransId="{F93F5485-3FD2-416D-B118-0505AD64D81D}" sibTransId="{5B3CD9CB-7453-432A-AB4F-831DDFBAA763}"/>
    <dgm:cxn modelId="{9910769B-D1AA-4524-8836-A9912BB753BA}" type="presOf" srcId="{7625EFDC-8DC0-41E0-B93C-4A41471AD304}" destId="{E4BD798E-7A15-4D11-BAFE-81A3430A4F15}" srcOrd="0" destOrd="0" presId="urn:microsoft.com/office/officeart/2018/2/layout/IconVerticalSolidList"/>
    <dgm:cxn modelId="{FCA94FCD-762D-4218-A3BA-89BEB3EC2F48}" srcId="{7625EFDC-8DC0-41E0-B93C-4A41471AD304}" destId="{9A0BB55A-D4C8-4490-BA41-48DDA52D931C}" srcOrd="1" destOrd="0" parTransId="{C82F9DAD-0090-4922-928B-E18FA5161007}" sibTransId="{DC58B730-58A0-48F9-8387-03C88B78255C}"/>
    <dgm:cxn modelId="{5DCB12D8-FD29-4082-8142-D43C9E887886}" type="presOf" srcId="{AE8FE88B-F8DC-4622-933B-B8D20EF25C90}" destId="{344D8909-36D2-4038-83AC-206945C977F7}" srcOrd="0" destOrd="0" presId="urn:microsoft.com/office/officeart/2018/2/layout/IconVerticalSolidList"/>
    <dgm:cxn modelId="{ECC8615B-8DAD-4A77-ABA0-E649C62E5BB0}" type="presParOf" srcId="{E4BD798E-7A15-4D11-BAFE-81A3430A4F15}" destId="{FDFF74B6-4DC3-4B90-9D60-DC92D776BD70}" srcOrd="0" destOrd="0" presId="urn:microsoft.com/office/officeart/2018/2/layout/IconVerticalSolidList"/>
    <dgm:cxn modelId="{43F6F51E-CFC0-4841-8519-42135AE1468A}" type="presParOf" srcId="{FDFF74B6-4DC3-4B90-9D60-DC92D776BD70}" destId="{65C9DD1C-DFDD-4DD8-B146-A7C8BC8DCDCB}" srcOrd="0" destOrd="0" presId="urn:microsoft.com/office/officeart/2018/2/layout/IconVerticalSolidList"/>
    <dgm:cxn modelId="{43939ADB-E3D9-4468-B8A9-7E0562A0784E}" type="presParOf" srcId="{FDFF74B6-4DC3-4B90-9D60-DC92D776BD70}" destId="{32295063-64EA-43CF-9EB5-F3F12C323615}" srcOrd="1" destOrd="0" presId="urn:microsoft.com/office/officeart/2018/2/layout/IconVerticalSolidList"/>
    <dgm:cxn modelId="{78D30067-29C3-4665-8512-06AE8AE4A300}" type="presParOf" srcId="{FDFF74B6-4DC3-4B90-9D60-DC92D776BD70}" destId="{40394781-2B6A-42E6-BF0F-9621503A0672}" srcOrd="2" destOrd="0" presId="urn:microsoft.com/office/officeart/2018/2/layout/IconVerticalSolidList"/>
    <dgm:cxn modelId="{B5B796C9-500B-460C-BE91-8502287FDC44}" type="presParOf" srcId="{FDFF74B6-4DC3-4B90-9D60-DC92D776BD70}" destId="{0FC53E2E-4AEA-434E-82AE-AB4A0EAF6135}" srcOrd="3" destOrd="0" presId="urn:microsoft.com/office/officeart/2018/2/layout/IconVerticalSolidList"/>
    <dgm:cxn modelId="{B480EC97-8560-44BF-B13E-CDD60C2DB3E5}" type="presParOf" srcId="{E4BD798E-7A15-4D11-BAFE-81A3430A4F15}" destId="{DC75DB06-1115-4A87-A509-4D98889DFC4C}" srcOrd="1" destOrd="0" presId="urn:microsoft.com/office/officeart/2018/2/layout/IconVerticalSolidList"/>
    <dgm:cxn modelId="{36A89E65-C48C-4D60-82AC-9B70598B27AD}" type="presParOf" srcId="{E4BD798E-7A15-4D11-BAFE-81A3430A4F15}" destId="{013C0479-40DA-470F-80B9-11955C0BBCF5}" srcOrd="2" destOrd="0" presId="urn:microsoft.com/office/officeart/2018/2/layout/IconVerticalSolidList"/>
    <dgm:cxn modelId="{FC87391C-9485-4F3C-9942-C05B83485D07}" type="presParOf" srcId="{013C0479-40DA-470F-80B9-11955C0BBCF5}" destId="{40E6607B-DB12-4A60-AF24-360F6D3AB870}" srcOrd="0" destOrd="0" presId="urn:microsoft.com/office/officeart/2018/2/layout/IconVerticalSolidList"/>
    <dgm:cxn modelId="{C929FE4E-0A4B-4406-A0F1-F213E16874E3}" type="presParOf" srcId="{013C0479-40DA-470F-80B9-11955C0BBCF5}" destId="{8D98765D-8248-403C-A5E1-582F66CF6574}" srcOrd="1" destOrd="0" presId="urn:microsoft.com/office/officeart/2018/2/layout/IconVerticalSolidList"/>
    <dgm:cxn modelId="{B0D84B93-F788-4453-B7FA-D6EC4E189D16}" type="presParOf" srcId="{013C0479-40DA-470F-80B9-11955C0BBCF5}" destId="{A4C160D8-FAFA-438D-8AD1-9B90486ACEF1}" srcOrd="2" destOrd="0" presId="urn:microsoft.com/office/officeart/2018/2/layout/IconVerticalSolidList"/>
    <dgm:cxn modelId="{29ACDAD6-0F0F-4183-841D-D54677E87FFD}" type="presParOf" srcId="{013C0479-40DA-470F-80B9-11955C0BBCF5}" destId="{6654544B-106B-4E42-A500-09A6F6B487D1}" srcOrd="3" destOrd="0" presId="urn:microsoft.com/office/officeart/2018/2/layout/IconVerticalSolidList"/>
    <dgm:cxn modelId="{9A57A3AD-8ADB-40DD-B1EF-4FCA192C4A88}" type="presParOf" srcId="{E4BD798E-7A15-4D11-BAFE-81A3430A4F15}" destId="{6B55E1AB-C99C-4E26-9695-9C9B123498CA}" srcOrd="3" destOrd="0" presId="urn:microsoft.com/office/officeart/2018/2/layout/IconVerticalSolidList"/>
    <dgm:cxn modelId="{69328825-7F0C-4320-872E-0EA663BE10F0}" type="presParOf" srcId="{E4BD798E-7A15-4D11-BAFE-81A3430A4F15}" destId="{3E8468D8-7BCC-497B-807C-4372AD5422A9}" srcOrd="4" destOrd="0" presId="urn:microsoft.com/office/officeart/2018/2/layout/IconVerticalSolidList"/>
    <dgm:cxn modelId="{75D7425F-87D7-480C-BB24-79D0EB1CF2A2}" type="presParOf" srcId="{3E8468D8-7BCC-497B-807C-4372AD5422A9}" destId="{A9000296-2FCD-4C6E-8ED7-DEA3DEFA699E}" srcOrd="0" destOrd="0" presId="urn:microsoft.com/office/officeart/2018/2/layout/IconVerticalSolidList"/>
    <dgm:cxn modelId="{8494C92A-F14A-4364-8114-ABDBBD512D8F}" type="presParOf" srcId="{3E8468D8-7BCC-497B-807C-4372AD5422A9}" destId="{AD721C47-3BEC-4E06-9B04-112B2017075C}" srcOrd="1" destOrd="0" presId="urn:microsoft.com/office/officeart/2018/2/layout/IconVerticalSolidList"/>
    <dgm:cxn modelId="{B7507C92-EBF1-4BD1-A196-62B9125C0FDC}" type="presParOf" srcId="{3E8468D8-7BCC-497B-807C-4372AD5422A9}" destId="{B1F08D20-9A5D-4CDE-9951-7AA8C8195FA2}" srcOrd="2" destOrd="0" presId="urn:microsoft.com/office/officeart/2018/2/layout/IconVerticalSolidList"/>
    <dgm:cxn modelId="{3BD594F1-C48D-4941-91ED-44EB8EA1088D}" type="presParOf" srcId="{3E8468D8-7BCC-497B-807C-4372AD5422A9}" destId="{344D8909-36D2-4038-83AC-206945C977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B2500C-B939-4D2E-A897-B1F91A2F459A}"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AD17A35D-3E4B-448F-AF3C-415A2C04F5E0}">
      <dgm:prSet/>
      <dgm:spPr/>
      <dgm:t>
        <a:bodyPr/>
        <a:lstStyle/>
        <a:p>
          <a:pPr>
            <a:lnSpc>
              <a:spcPct val="100000"/>
            </a:lnSpc>
          </a:pPr>
          <a:r>
            <a:rPr lang="en-US"/>
            <a:t>1. *Evaluating Model Accuracy*: We calculate accuracy to understand how often our model makes correct predictions overall.</a:t>
          </a:r>
        </a:p>
      </dgm:t>
    </dgm:pt>
    <dgm:pt modelId="{BC136584-CE0E-4743-A0AD-5A653343B88C}" type="parTrans" cxnId="{0F15F10A-B1C6-4449-BABB-7C100BDEA9A3}">
      <dgm:prSet/>
      <dgm:spPr/>
      <dgm:t>
        <a:bodyPr/>
        <a:lstStyle/>
        <a:p>
          <a:endParaRPr lang="en-US"/>
        </a:p>
      </dgm:t>
    </dgm:pt>
    <dgm:pt modelId="{A8347508-4E5D-4D04-8D80-4C1DA448FF2F}" type="sibTrans" cxnId="{0F15F10A-B1C6-4449-BABB-7C100BDEA9A3}">
      <dgm:prSet/>
      <dgm:spPr/>
      <dgm:t>
        <a:bodyPr/>
        <a:lstStyle/>
        <a:p>
          <a:endParaRPr lang="en-US"/>
        </a:p>
      </dgm:t>
    </dgm:pt>
    <dgm:pt modelId="{C69D34D4-42CC-44ED-B926-CA284D6F45D1}">
      <dgm:prSet/>
      <dgm:spPr/>
      <dgm:t>
        <a:bodyPr/>
        <a:lstStyle/>
        <a:p>
          <a:pPr>
            <a:lnSpc>
              <a:spcPct val="100000"/>
            </a:lnSpc>
          </a:pPr>
          <a:r>
            <a:rPr lang="en-US"/>
            <a:t>2. *Analyzing Precision and Recall*: By examining precision and recall, we can see how well our model balances between identifying true positives and avoiding false positives.</a:t>
          </a:r>
        </a:p>
      </dgm:t>
    </dgm:pt>
    <dgm:pt modelId="{A444F5A8-8DE1-4CAB-A735-E55FD3C187B4}" type="parTrans" cxnId="{7FDABFFF-CDE4-4FF9-8A83-212595D4D232}">
      <dgm:prSet/>
      <dgm:spPr/>
      <dgm:t>
        <a:bodyPr/>
        <a:lstStyle/>
        <a:p>
          <a:endParaRPr lang="en-US"/>
        </a:p>
      </dgm:t>
    </dgm:pt>
    <dgm:pt modelId="{4C3A137A-3556-4495-90DE-7DA81238D05F}" type="sibTrans" cxnId="{7FDABFFF-CDE4-4FF9-8A83-212595D4D232}">
      <dgm:prSet/>
      <dgm:spPr/>
      <dgm:t>
        <a:bodyPr/>
        <a:lstStyle/>
        <a:p>
          <a:endParaRPr lang="en-US"/>
        </a:p>
      </dgm:t>
    </dgm:pt>
    <dgm:pt modelId="{AB7EE55E-A931-44AB-8AC7-A14969D81F72}">
      <dgm:prSet/>
      <dgm:spPr/>
      <dgm:t>
        <a:bodyPr/>
        <a:lstStyle/>
        <a:p>
          <a:pPr>
            <a:lnSpc>
              <a:spcPct val="100000"/>
            </a:lnSpc>
          </a:pPr>
          <a:r>
            <a:rPr lang="en-US"/>
            <a:t>3. *Balancing Metrics with the F1 Score*: The F1 score helps us ensure that our model maintains a good balance between precision and recall, which is particularly important in identifying fake rumors accurately.</a:t>
          </a:r>
        </a:p>
      </dgm:t>
    </dgm:pt>
    <dgm:pt modelId="{CF620EB3-D04E-41E4-BC23-4023D462DCD3}" type="parTrans" cxnId="{EF4A3037-0C20-4D53-AE43-294C4E8EFEC7}">
      <dgm:prSet/>
      <dgm:spPr/>
      <dgm:t>
        <a:bodyPr/>
        <a:lstStyle/>
        <a:p>
          <a:endParaRPr lang="en-US"/>
        </a:p>
      </dgm:t>
    </dgm:pt>
    <dgm:pt modelId="{3B4D0685-429E-4CE4-AC89-EFC0E61F89E1}" type="sibTrans" cxnId="{EF4A3037-0C20-4D53-AE43-294C4E8EFEC7}">
      <dgm:prSet/>
      <dgm:spPr/>
      <dgm:t>
        <a:bodyPr/>
        <a:lstStyle/>
        <a:p>
          <a:endParaRPr lang="en-US"/>
        </a:p>
      </dgm:t>
    </dgm:pt>
    <dgm:pt modelId="{9BA25344-A445-4221-AD89-14BCEB3440F0}">
      <dgm:prSet/>
      <dgm:spPr/>
      <dgm:t>
        <a:bodyPr/>
        <a:lstStyle/>
        <a:p>
          <a:pPr>
            <a:lnSpc>
              <a:spcPct val="100000"/>
            </a:lnSpc>
          </a:pPr>
          <a:r>
            <a:rPr lang="en-US"/>
            <a:t>4. *Visualizing Results with the Confusion Matrix*: The confusion matrix provides a detailed view of the model’s performance, showing where it correctly or incorrectly classifies instances. This helps us pinpoint specific areas for improvement.</a:t>
          </a:r>
        </a:p>
      </dgm:t>
    </dgm:pt>
    <dgm:pt modelId="{3503BB06-444C-45FA-B434-5AA2837ADE64}" type="parTrans" cxnId="{DF6A9B6F-2E8C-4B28-BD86-3E42F34E28FD}">
      <dgm:prSet/>
      <dgm:spPr/>
      <dgm:t>
        <a:bodyPr/>
        <a:lstStyle/>
        <a:p>
          <a:endParaRPr lang="en-US"/>
        </a:p>
      </dgm:t>
    </dgm:pt>
    <dgm:pt modelId="{1EF533E9-11A1-47EB-8115-FDE4DB07A7D4}" type="sibTrans" cxnId="{DF6A9B6F-2E8C-4B28-BD86-3E42F34E28FD}">
      <dgm:prSet/>
      <dgm:spPr/>
      <dgm:t>
        <a:bodyPr/>
        <a:lstStyle/>
        <a:p>
          <a:endParaRPr lang="en-US"/>
        </a:p>
      </dgm:t>
    </dgm:pt>
    <dgm:pt modelId="{968708FB-03EF-433F-BE47-4E9549232921}" type="pres">
      <dgm:prSet presAssocID="{01B2500C-B939-4D2E-A897-B1F91A2F459A}" presName="root" presStyleCnt="0">
        <dgm:presLayoutVars>
          <dgm:dir/>
          <dgm:resizeHandles val="exact"/>
        </dgm:presLayoutVars>
      </dgm:prSet>
      <dgm:spPr/>
    </dgm:pt>
    <dgm:pt modelId="{DBC988D7-3EAF-482A-B7B4-BBA1D7FE0921}" type="pres">
      <dgm:prSet presAssocID="{AD17A35D-3E4B-448F-AF3C-415A2C04F5E0}" presName="compNode" presStyleCnt="0"/>
      <dgm:spPr/>
    </dgm:pt>
    <dgm:pt modelId="{BC654553-D7AD-49D8-B474-5277F1F5AA4B}" type="pres">
      <dgm:prSet presAssocID="{AD17A35D-3E4B-448F-AF3C-415A2C04F5E0}" presName="bgRect" presStyleLbl="bgShp" presStyleIdx="0" presStyleCnt="4"/>
      <dgm:spPr/>
    </dgm:pt>
    <dgm:pt modelId="{7822629F-3125-428F-B662-CF4C473A284F}" type="pres">
      <dgm:prSet presAssocID="{AD17A35D-3E4B-448F-AF3C-415A2C04F5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5511DB6D-17D4-4A18-B18E-BC12C9FBB514}" type="pres">
      <dgm:prSet presAssocID="{AD17A35D-3E4B-448F-AF3C-415A2C04F5E0}" presName="spaceRect" presStyleCnt="0"/>
      <dgm:spPr/>
    </dgm:pt>
    <dgm:pt modelId="{8908F419-1F09-415B-8315-AE5F3A3818F8}" type="pres">
      <dgm:prSet presAssocID="{AD17A35D-3E4B-448F-AF3C-415A2C04F5E0}" presName="parTx" presStyleLbl="revTx" presStyleIdx="0" presStyleCnt="4">
        <dgm:presLayoutVars>
          <dgm:chMax val="0"/>
          <dgm:chPref val="0"/>
        </dgm:presLayoutVars>
      </dgm:prSet>
      <dgm:spPr/>
    </dgm:pt>
    <dgm:pt modelId="{F6C8B8A9-2E4A-4D95-9FE4-452ABA3AB7DB}" type="pres">
      <dgm:prSet presAssocID="{A8347508-4E5D-4D04-8D80-4C1DA448FF2F}" presName="sibTrans" presStyleCnt="0"/>
      <dgm:spPr/>
    </dgm:pt>
    <dgm:pt modelId="{9DEED4F4-E337-4893-A1DC-64AFA8FEE796}" type="pres">
      <dgm:prSet presAssocID="{C69D34D4-42CC-44ED-B926-CA284D6F45D1}" presName="compNode" presStyleCnt="0"/>
      <dgm:spPr/>
    </dgm:pt>
    <dgm:pt modelId="{7E1F2477-4168-41AE-9D38-860D1766A6C5}" type="pres">
      <dgm:prSet presAssocID="{C69D34D4-42CC-44ED-B926-CA284D6F45D1}" presName="bgRect" presStyleLbl="bgShp" presStyleIdx="1" presStyleCnt="4"/>
      <dgm:spPr/>
    </dgm:pt>
    <dgm:pt modelId="{252FB405-8FE2-4CFE-BA74-DF0996741E60}" type="pres">
      <dgm:prSet presAssocID="{C69D34D4-42CC-44ED-B926-CA284D6F45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B412A443-2DFA-4CB0-94E3-70982408E6F8}" type="pres">
      <dgm:prSet presAssocID="{C69D34D4-42CC-44ED-B926-CA284D6F45D1}" presName="spaceRect" presStyleCnt="0"/>
      <dgm:spPr/>
    </dgm:pt>
    <dgm:pt modelId="{56E75323-515B-4DF0-AAC3-29486E259683}" type="pres">
      <dgm:prSet presAssocID="{C69D34D4-42CC-44ED-B926-CA284D6F45D1}" presName="parTx" presStyleLbl="revTx" presStyleIdx="1" presStyleCnt="4">
        <dgm:presLayoutVars>
          <dgm:chMax val="0"/>
          <dgm:chPref val="0"/>
        </dgm:presLayoutVars>
      </dgm:prSet>
      <dgm:spPr/>
    </dgm:pt>
    <dgm:pt modelId="{719505DA-BD72-471C-83DE-C5A746D89E0E}" type="pres">
      <dgm:prSet presAssocID="{4C3A137A-3556-4495-90DE-7DA81238D05F}" presName="sibTrans" presStyleCnt="0"/>
      <dgm:spPr/>
    </dgm:pt>
    <dgm:pt modelId="{A5A073EA-9512-47B6-8283-6E28E194480B}" type="pres">
      <dgm:prSet presAssocID="{AB7EE55E-A931-44AB-8AC7-A14969D81F72}" presName="compNode" presStyleCnt="0"/>
      <dgm:spPr/>
    </dgm:pt>
    <dgm:pt modelId="{5AB2A46E-36C6-4B19-BDA6-F176961CAAFE}" type="pres">
      <dgm:prSet presAssocID="{AB7EE55E-A931-44AB-8AC7-A14969D81F72}" presName="bgRect" presStyleLbl="bgShp" presStyleIdx="2" presStyleCnt="4"/>
      <dgm:spPr/>
    </dgm:pt>
    <dgm:pt modelId="{0B91C8F9-A0BD-4E98-AECE-8E9FB037C77F}" type="pres">
      <dgm:prSet presAssocID="{AB7EE55E-A931-44AB-8AC7-A14969D81F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54550FB-11D9-40C2-84C2-7CAFAB872C3F}" type="pres">
      <dgm:prSet presAssocID="{AB7EE55E-A931-44AB-8AC7-A14969D81F72}" presName="spaceRect" presStyleCnt="0"/>
      <dgm:spPr/>
    </dgm:pt>
    <dgm:pt modelId="{375E197F-54D7-43A1-AC6C-7C0DC6A4C0D8}" type="pres">
      <dgm:prSet presAssocID="{AB7EE55E-A931-44AB-8AC7-A14969D81F72}" presName="parTx" presStyleLbl="revTx" presStyleIdx="2" presStyleCnt="4">
        <dgm:presLayoutVars>
          <dgm:chMax val="0"/>
          <dgm:chPref val="0"/>
        </dgm:presLayoutVars>
      </dgm:prSet>
      <dgm:spPr/>
    </dgm:pt>
    <dgm:pt modelId="{4FC3CB89-E583-46C1-897D-B759D013E4C4}" type="pres">
      <dgm:prSet presAssocID="{3B4D0685-429E-4CE4-AC89-EFC0E61F89E1}" presName="sibTrans" presStyleCnt="0"/>
      <dgm:spPr/>
    </dgm:pt>
    <dgm:pt modelId="{7E952875-09D2-480D-9243-9B110AE059E9}" type="pres">
      <dgm:prSet presAssocID="{9BA25344-A445-4221-AD89-14BCEB3440F0}" presName="compNode" presStyleCnt="0"/>
      <dgm:spPr/>
    </dgm:pt>
    <dgm:pt modelId="{D014C4D9-BF41-4C0E-8367-4249C1DFD368}" type="pres">
      <dgm:prSet presAssocID="{9BA25344-A445-4221-AD89-14BCEB3440F0}" presName="bgRect" presStyleLbl="bgShp" presStyleIdx="3" presStyleCnt="4"/>
      <dgm:spPr/>
    </dgm:pt>
    <dgm:pt modelId="{414F6D88-9CC0-429A-B599-057F8D837684}" type="pres">
      <dgm:prSet presAssocID="{9BA25344-A445-4221-AD89-14BCEB3440F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BDD40DF-59A6-4745-8A79-4214824EAFCC}" type="pres">
      <dgm:prSet presAssocID="{9BA25344-A445-4221-AD89-14BCEB3440F0}" presName="spaceRect" presStyleCnt="0"/>
      <dgm:spPr/>
    </dgm:pt>
    <dgm:pt modelId="{5A5D0970-D69B-44B7-9C89-222E1CF9ABFC}" type="pres">
      <dgm:prSet presAssocID="{9BA25344-A445-4221-AD89-14BCEB3440F0}" presName="parTx" presStyleLbl="revTx" presStyleIdx="3" presStyleCnt="4">
        <dgm:presLayoutVars>
          <dgm:chMax val="0"/>
          <dgm:chPref val="0"/>
        </dgm:presLayoutVars>
      </dgm:prSet>
      <dgm:spPr/>
    </dgm:pt>
  </dgm:ptLst>
  <dgm:cxnLst>
    <dgm:cxn modelId="{0F15F10A-B1C6-4449-BABB-7C100BDEA9A3}" srcId="{01B2500C-B939-4D2E-A897-B1F91A2F459A}" destId="{AD17A35D-3E4B-448F-AF3C-415A2C04F5E0}" srcOrd="0" destOrd="0" parTransId="{BC136584-CE0E-4743-A0AD-5A653343B88C}" sibTransId="{A8347508-4E5D-4D04-8D80-4C1DA448FF2F}"/>
    <dgm:cxn modelId="{EF4A3037-0C20-4D53-AE43-294C4E8EFEC7}" srcId="{01B2500C-B939-4D2E-A897-B1F91A2F459A}" destId="{AB7EE55E-A931-44AB-8AC7-A14969D81F72}" srcOrd="2" destOrd="0" parTransId="{CF620EB3-D04E-41E4-BC23-4023D462DCD3}" sibTransId="{3B4D0685-429E-4CE4-AC89-EFC0E61F89E1}"/>
    <dgm:cxn modelId="{EAE4FD5C-DFAA-4C62-BF68-43E1CAADC246}" type="presOf" srcId="{C69D34D4-42CC-44ED-B926-CA284D6F45D1}" destId="{56E75323-515B-4DF0-AAC3-29486E259683}" srcOrd="0" destOrd="0" presId="urn:microsoft.com/office/officeart/2018/2/layout/IconVerticalSolidList"/>
    <dgm:cxn modelId="{DF6A9B6F-2E8C-4B28-BD86-3E42F34E28FD}" srcId="{01B2500C-B939-4D2E-A897-B1F91A2F459A}" destId="{9BA25344-A445-4221-AD89-14BCEB3440F0}" srcOrd="3" destOrd="0" parTransId="{3503BB06-444C-45FA-B434-5AA2837ADE64}" sibTransId="{1EF533E9-11A1-47EB-8115-FDE4DB07A7D4}"/>
    <dgm:cxn modelId="{A0925057-ABB4-4DEE-9DBC-435E7830CB09}" type="presOf" srcId="{01B2500C-B939-4D2E-A897-B1F91A2F459A}" destId="{968708FB-03EF-433F-BE47-4E9549232921}" srcOrd="0" destOrd="0" presId="urn:microsoft.com/office/officeart/2018/2/layout/IconVerticalSolidList"/>
    <dgm:cxn modelId="{C6A78259-79A0-49DE-92DC-CC8FCDDA96A3}" type="presOf" srcId="{AB7EE55E-A931-44AB-8AC7-A14969D81F72}" destId="{375E197F-54D7-43A1-AC6C-7C0DC6A4C0D8}" srcOrd="0" destOrd="0" presId="urn:microsoft.com/office/officeart/2018/2/layout/IconVerticalSolidList"/>
    <dgm:cxn modelId="{D749D1C2-36B1-4BA1-BB95-8B271A34321B}" type="presOf" srcId="{9BA25344-A445-4221-AD89-14BCEB3440F0}" destId="{5A5D0970-D69B-44B7-9C89-222E1CF9ABFC}" srcOrd="0" destOrd="0" presId="urn:microsoft.com/office/officeart/2018/2/layout/IconVerticalSolidList"/>
    <dgm:cxn modelId="{EE610CFC-927B-4551-8BF3-40C221E76F40}" type="presOf" srcId="{AD17A35D-3E4B-448F-AF3C-415A2C04F5E0}" destId="{8908F419-1F09-415B-8315-AE5F3A3818F8}" srcOrd="0" destOrd="0" presId="urn:microsoft.com/office/officeart/2018/2/layout/IconVerticalSolidList"/>
    <dgm:cxn modelId="{7FDABFFF-CDE4-4FF9-8A83-212595D4D232}" srcId="{01B2500C-B939-4D2E-A897-B1F91A2F459A}" destId="{C69D34D4-42CC-44ED-B926-CA284D6F45D1}" srcOrd="1" destOrd="0" parTransId="{A444F5A8-8DE1-4CAB-A735-E55FD3C187B4}" sibTransId="{4C3A137A-3556-4495-90DE-7DA81238D05F}"/>
    <dgm:cxn modelId="{5E9BACF0-1213-4E70-B0B2-C1898B8684BD}" type="presParOf" srcId="{968708FB-03EF-433F-BE47-4E9549232921}" destId="{DBC988D7-3EAF-482A-B7B4-BBA1D7FE0921}" srcOrd="0" destOrd="0" presId="urn:microsoft.com/office/officeart/2018/2/layout/IconVerticalSolidList"/>
    <dgm:cxn modelId="{B23B5FD1-036E-42ED-8ECA-1A1136706DB4}" type="presParOf" srcId="{DBC988D7-3EAF-482A-B7B4-BBA1D7FE0921}" destId="{BC654553-D7AD-49D8-B474-5277F1F5AA4B}" srcOrd="0" destOrd="0" presId="urn:microsoft.com/office/officeart/2018/2/layout/IconVerticalSolidList"/>
    <dgm:cxn modelId="{79317D38-37BE-4096-8BF1-87CBC579C202}" type="presParOf" srcId="{DBC988D7-3EAF-482A-B7B4-BBA1D7FE0921}" destId="{7822629F-3125-428F-B662-CF4C473A284F}" srcOrd="1" destOrd="0" presId="urn:microsoft.com/office/officeart/2018/2/layout/IconVerticalSolidList"/>
    <dgm:cxn modelId="{1696BC30-64E6-4143-B189-67EDAD0811BE}" type="presParOf" srcId="{DBC988D7-3EAF-482A-B7B4-BBA1D7FE0921}" destId="{5511DB6D-17D4-4A18-B18E-BC12C9FBB514}" srcOrd="2" destOrd="0" presId="urn:microsoft.com/office/officeart/2018/2/layout/IconVerticalSolidList"/>
    <dgm:cxn modelId="{F85EC5A0-87DF-46EB-8201-562B0B3A86FF}" type="presParOf" srcId="{DBC988D7-3EAF-482A-B7B4-BBA1D7FE0921}" destId="{8908F419-1F09-415B-8315-AE5F3A3818F8}" srcOrd="3" destOrd="0" presId="urn:microsoft.com/office/officeart/2018/2/layout/IconVerticalSolidList"/>
    <dgm:cxn modelId="{B2A87D91-0A0F-4118-A709-E85864F5525E}" type="presParOf" srcId="{968708FB-03EF-433F-BE47-4E9549232921}" destId="{F6C8B8A9-2E4A-4D95-9FE4-452ABA3AB7DB}" srcOrd="1" destOrd="0" presId="urn:microsoft.com/office/officeart/2018/2/layout/IconVerticalSolidList"/>
    <dgm:cxn modelId="{4A26BD0B-9FD3-42F5-970E-F3E1D186A826}" type="presParOf" srcId="{968708FB-03EF-433F-BE47-4E9549232921}" destId="{9DEED4F4-E337-4893-A1DC-64AFA8FEE796}" srcOrd="2" destOrd="0" presId="urn:microsoft.com/office/officeart/2018/2/layout/IconVerticalSolidList"/>
    <dgm:cxn modelId="{DB9F2279-A86A-4B23-AA09-24062CC5AFC0}" type="presParOf" srcId="{9DEED4F4-E337-4893-A1DC-64AFA8FEE796}" destId="{7E1F2477-4168-41AE-9D38-860D1766A6C5}" srcOrd="0" destOrd="0" presId="urn:microsoft.com/office/officeart/2018/2/layout/IconVerticalSolidList"/>
    <dgm:cxn modelId="{925DA4F0-ED45-49B2-8E54-925891E76591}" type="presParOf" srcId="{9DEED4F4-E337-4893-A1DC-64AFA8FEE796}" destId="{252FB405-8FE2-4CFE-BA74-DF0996741E60}" srcOrd="1" destOrd="0" presId="urn:microsoft.com/office/officeart/2018/2/layout/IconVerticalSolidList"/>
    <dgm:cxn modelId="{2AD4613C-1669-4F3E-95AB-D843ABA6E84B}" type="presParOf" srcId="{9DEED4F4-E337-4893-A1DC-64AFA8FEE796}" destId="{B412A443-2DFA-4CB0-94E3-70982408E6F8}" srcOrd="2" destOrd="0" presId="urn:microsoft.com/office/officeart/2018/2/layout/IconVerticalSolidList"/>
    <dgm:cxn modelId="{DFD5A24C-6553-46C3-9526-CA5C2418745E}" type="presParOf" srcId="{9DEED4F4-E337-4893-A1DC-64AFA8FEE796}" destId="{56E75323-515B-4DF0-AAC3-29486E259683}" srcOrd="3" destOrd="0" presId="urn:microsoft.com/office/officeart/2018/2/layout/IconVerticalSolidList"/>
    <dgm:cxn modelId="{12A0D4A4-2331-413A-966E-ED325CA1C836}" type="presParOf" srcId="{968708FB-03EF-433F-BE47-4E9549232921}" destId="{719505DA-BD72-471C-83DE-C5A746D89E0E}" srcOrd="3" destOrd="0" presId="urn:microsoft.com/office/officeart/2018/2/layout/IconVerticalSolidList"/>
    <dgm:cxn modelId="{8063D311-4A42-4D18-ABFA-432A09D97342}" type="presParOf" srcId="{968708FB-03EF-433F-BE47-4E9549232921}" destId="{A5A073EA-9512-47B6-8283-6E28E194480B}" srcOrd="4" destOrd="0" presId="urn:microsoft.com/office/officeart/2018/2/layout/IconVerticalSolidList"/>
    <dgm:cxn modelId="{232CA015-F8A0-4857-B06C-DF40FD3AA8D8}" type="presParOf" srcId="{A5A073EA-9512-47B6-8283-6E28E194480B}" destId="{5AB2A46E-36C6-4B19-BDA6-F176961CAAFE}" srcOrd="0" destOrd="0" presId="urn:microsoft.com/office/officeart/2018/2/layout/IconVerticalSolidList"/>
    <dgm:cxn modelId="{AEBEAAD9-0949-487C-9FA7-BC080526902B}" type="presParOf" srcId="{A5A073EA-9512-47B6-8283-6E28E194480B}" destId="{0B91C8F9-A0BD-4E98-AECE-8E9FB037C77F}" srcOrd="1" destOrd="0" presId="urn:microsoft.com/office/officeart/2018/2/layout/IconVerticalSolidList"/>
    <dgm:cxn modelId="{3D42996C-2D6B-4490-84FB-5E7F74B9E88E}" type="presParOf" srcId="{A5A073EA-9512-47B6-8283-6E28E194480B}" destId="{654550FB-11D9-40C2-84C2-7CAFAB872C3F}" srcOrd="2" destOrd="0" presId="urn:microsoft.com/office/officeart/2018/2/layout/IconVerticalSolidList"/>
    <dgm:cxn modelId="{3099EC2E-CBF0-4684-9ED5-D47B4A22383E}" type="presParOf" srcId="{A5A073EA-9512-47B6-8283-6E28E194480B}" destId="{375E197F-54D7-43A1-AC6C-7C0DC6A4C0D8}" srcOrd="3" destOrd="0" presId="urn:microsoft.com/office/officeart/2018/2/layout/IconVerticalSolidList"/>
    <dgm:cxn modelId="{895191C5-5095-4C55-86B9-B0141A432C57}" type="presParOf" srcId="{968708FB-03EF-433F-BE47-4E9549232921}" destId="{4FC3CB89-E583-46C1-897D-B759D013E4C4}" srcOrd="5" destOrd="0" presId="urn:microsoft.com/office/officeart/2018/2/layout/IconVerticalSolidList"/>
    <dgm:cxn modelId="{C3EC0C76-5E74-40F7-9DB5-93E15CA06587}" type="presParOf" srcId="{968708FB-03EF-433F-BE47-4E9549232921}" destId="{7E952875-09D2-480D-9243-9B110AE059E9}" srcOrd="6" destOrd="0" presId="urn:microsoft.com/office/officeart/2018/2/layout/IconVerticalSolidList"/>
    <dgm:cxn modelId="{8A5D1010-4BC9-4231-ABF9-9C191EEB98DB}" type="presParOf" srcId="{7E952875-09D2-480D-9243-9B110AE059E9}" destId="{D014C4D9-BF41-4C0E-8367-4249C1DFD368}" srcOrd="0" destOrd="0" presId="urn:microsoft.com/office/officeart/2018/2/layout/IconVerticalSolidList"/>
    <dgm:cxn modelId="{76952976-30B3-4FCB-A9F9-3604B2815F8C}" type="presParOf" srcId="{7E952875-09D2-480D-9243-9B110AE059E9}" destId="{414F6D88-9CC0-429A-B599-057F8D837684}" srcOrd="1" destOrd="0" presId="urn:microsoft.com/office/officeart/2018/2/layout/IconVerticalSolidList"/>
    <dgm:cxn modelId="{8CBA1BC0-90AB-45AB-92C4-B10DA4A3FEB5}" type="presParOf" srcId="{7E952875-09D2-480D-9243-9B110AE059E9}" destId="{8BDD40DF-59A6-4745-8A79-4214824EAFCC}" srcOrd="2" destOrd="0" presId="urn:microsoft.com/office/officeart/2018/2/layout/IconVerticalSolidList"/>
    <dgm:cxn modelId="{57FB2C52-6A3C-4C1B-83C7-7CC68C6BB2DF}" type="presParOf" srcId="{7E952875-09D2-480D-9243-9B110AE059E9}" destId="{5A5D0970-D69B-44B7-9C89-222E1CF9AB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2D007-6B97-4155-813B-10ECEC5E3CB6}">
      <dsp:nvSpPr>
        <dsp:cNvPr id="0" name=""/>
        <dsp:cNvSpPr/>
      </dsp:nvSpPr>
      <dsp:spPr>
        <a:xfrm>
          <a:off x="0" y="4300"/>
          <a:ext cx="6263640" cy="9160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777BAE-76CB-44E8-94C4-BD21DF27AF5D}">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94B5C3-6695-44AE-AD1A-67F4265B0C60}">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1" kern="1200"/>
            <a:t>IDENTIFY FAKE RUMORS:</a:t>
          </a:r>
          <a:r>
            <a:rPr lang="en-US" sz="1500" kern="1200"/>
            <a:t> Develop algorithms to accurately detect fake rumors in online textual content.</a:t>
          </a:r>
        </a:p>
      </dsp:txBody>
      <dsp:txXfrm>
        <a:off x="1057996" y="4300"/>
        <a:ext cx="5205643" cy="916014"/>
      </dsp:txXfrm>
    </dsp:sp>
    <dsp:sp modelId="{C0EB4365-00A8-4766-8F53-2C8FAA3EC80C}">
      <dsp:nvSpPr>
        <dsp:cNvPr id="0" name=""/>
        <dsp:cNvSpPr/>
      </dsp:nvSpPr>
      <dsp:spPr>
        <a:xfrm>
          <a:off x="0" y="1149318"/>
          <a:ext cx="6263640" cy="9160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8DF0DC-1763-424B-B7DF-6E79178DD7EA}">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05E1EE-9D2E-4B35-BE96-3FBACFE897DA}">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1" kern="1200"/>
            <a:t>ANALYZE PATTERNS:</a:t>
          </a:r>
          <a:r>
            <a:rPr lang="en-US" sz="1500" kern="1200"/>
            <a:t> Examine linguistic and contextual patterns that distinguish fake rumors from genuine information.</a:t>
          </a:r>
        </a:p>
      </dsp:txBody>
      <dsp:txXfrm>
        <a:off x="1057996" y="1149318"/>
        <a:ext cx="5205643" cy="916014"/>
      </dsp:txXfrm>
    </dsp:sp>
    <dsp:sp modelId="{A3C98D9B-30DF-46E0-90AE-509438610413}">
      <dsp:nvSpPr>
        <dsp:cNvPr id="0" name=""/>
        <dsp:cNvSpPr/>
      </dsp:nvSpPr>
      <dsp:spPr>
        <a:xfrm>
          <a:off x="0" y="2294336"/>
          <a:ext cx="6263640" cy="91601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2ABF2-4039-4688-B16A-F41591389E01}">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5A4F44-53CF-41F0-BEF7-391884FD1E45}">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1" kern="1200"/>
            <a:t>REAL-TIME DETECTION:</a:t>
          </a:r>
          <a:r>
            <a:rPr lang="en-US" sz="1500" kern="1200"/>
            <a:t> Implement a system for real-time analysis and flagging of suspicious content on digital platforms.</a:t>
          </a:r>
        </a:p>
      </dsp:txBody>
      <dsp:txXfrm>
        <a:off x="1057996" y="2294336"/>
        <a:ext cx="5205643" cy="916014"/>
      </dsp:txXfrm>
    </dsp:sp>
    <dsp:sp modelId="{C32B831E-6C4D-4A82-A693-C55F1F56AB40}">
      <dsp:nvSpPr>
        <dsp:cNvPr id="0" name=""/>
        <dsp:cNvSpPr/>
      </dsp:nvSpPr>
      <dsp:spPr>
        <a:xfrm>
          <a:off x="0" y="3439354"/>
          <a:ext cx="6263640" cy="91601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F3DE5-8B43-46CC-8F7F-B0CA1E5480FA}">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FD6F4-FC5F-48F0-8758-47D8C7821F9A}">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1" kern="1200"/>
            <a:t>USER AWARENESS:</a:t>
          </a:r>
          <a:r>
            <a:rPr lang="en-US" sz="1500" kern="1200"/>
            <a:t> Provide tools to help users easily identify and avoid spreading false information.</a:t>
          </a:r>
        </a:p>
      </dsp:txBody>
      <dsp:txXfrm>
        <a:off x="1057996" y="3439354"/>
        <a:ext cx="5205643" cy="916014"/>
      </dsp:txXfrm>
    </dsp:sp>
    <dsp:sp modelId="{243A4C92-3732-446D-A6F8-235EC47405EB}">
      <dsp:nvSpPr>
        <dsp:cNvPr id="0" name=""/>
        <dsp:cNvSpPr/>
      </dsp:nvSpPr>
      <dsp:spPr>
        <a:xfrm>
          <a:off x="0" y="4584372"/>
          <a:ext cx="6263640" cy="91601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AE8A8F-B8A5-40C1-83F2-949B89B5DB22}">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2F699-73D8-4979-8FED-E8B66D807D7D}">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1" kern="1200"/>
            <a:t>CONTRIBUTE TO RESEARCH:</a:t>
          </a:r>
          <a:r>
            <a:rPr lang="en-US" sz="1500" kern="1200"/>
            <a:t> Enhance the understanding of fake news dynamics and contribute to ongoing research in misinformation detection.</a:t>
          </a:r>
        </a:p>
      </dsp:txBody>
      <dsp:txXfrm>
        <a:off x="1057996" y="4584372"/>
        <a:ext cx="5205643" cy="9160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9DD1C-DFDD-4DD8-B146-A7C8BC8DCDCB}">
      <dsp:nvSpPr>
        <dsp:cNvPr id="0" name=""/>
        <dsp:cNvSpPr/>
      </dsp:nvSpPr>
      <dsp:spPr>
        <a:xfrm>
          <a:off x="0" y="671"/>
          <a:ext cx="5861090"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295063-64EA-43CF-9EB5-F3F12C323615}">
      <dsp:nvSpPr>
        <dsp:cNvPr id="0" name=""/>
        <dsp:cNvSpPr/>
      </dsp:nvSpPr>
      <dsp:spPr>
        <a:xfrm>
          <a:off x="475513" y="354359"/>
          <a:ext cx="864569" cy="864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C53E2E-4AEA-434E-82AE-AB4A0EAF6135}">
      <dsp:nvSpPr>
        <dsp:cNvPr id="0" name=""/>
        <dsp:cNvSpPr/>
      </dsp:nvSpPr>
      <dsp:spPr>
        <a:xfrm>
          <a:off x="1815596" y="671"/>
          <a:ext cx="4045493"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666750">
            <a:lnSpc>
              <a:spcPct val="90000"/>
            </a:lnSpc>
            <a:spcBef>
              <a:spcPct val="0"/>
            </a:spcBef>
            <a:spcAft>
              <a:spcPct val="35000"/>
            </a:spcAft>
            <a:buNone/>
          </a:pPr>
          <a:r>
            <a:rPr lang="en-US" sz="1500" b="1" kern="1200"/>
            <a:t>TEXT CLASSIFICATION:</a:t>
          </a:r>
          <a:r>
            <a:rPr lang="en-US" sz="1500" kern="1200"/>
            <a:t> We use NLP algorithms to classify text as either fake or real news. This helps in automatically identifying suspicious content.</a:t>
          </a:r>
        </a:p>
      </dsp:txBody>
      <dsp:txXfrm>
        <a:off x="1815596" y="671"/>
        <a:ext cx="4045493" cy="1571944"/>
      </dsp:txXfrm>
    </dsp:sp>
    <dsp:sp modelId="{40E6607B-DB12-4A60-AF24-360F6D3AB870}">
      <dsp:nvSpPr>
        <dsp:cNvPr id="0" name=""/>
        <dsp:cNvSpPr/>
      </dsp:nvSpPr>
      <dsp:spPr>
        <a:xfrm>
          <a:off x="0" y="1965602"/>
          <a:ext cx="5861090"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8765D-8248-403C-A5E1-582F66CF6574}">
      <dsp:nvSpPr>
        <dsp:cNvPr id="0" name=""/>
        <dsp:cNvSpPr/>
      </dsp:nvSpPr>
      <dsp:spPr>
        <a:xfrm>
          <a:off x="475513" y="2319290"/>
          <a:ext cx="864569" cy="864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54544B-106B-4E42-A500-09A6F6B487D1}">
      <dsp:nvSpPr>
        <dsp:cNvPr id="0" name=""/>
        <dsp:cNvSpPr/>
      </dsp:nvSpPr>
      <dsp:spPr>
        <a:xfrm>
          <a:off x="1815596" y="1965602"/>
          <a:ext cx="4045493"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666750">
            <a:lnSpc>
              <a:spcPct val="90000"/>
            </a:lnSpc>
            <a:spcBef>
              <a:spcPct val="0"/>
            </a:spcBef>
            <a:spcAft>
              <a:spcPct val="35000"/>
            </a:spcAft>
            <a:buNone/>
          </a:pPr>
          <a:r>
            <a:rPr lang="en-US" sz="1500" b="1" kern="1200"/>
            <a:t>SENTIMENT ANALYSIS:</a:t>
          </a:r>
          <a:r>
            <a:rPr lang="en-US" sz="1500" kern="1200"/>
            <a:t> By analyzing the emotions and opinions expressed in the text, we can detect if a message is intended to provoke fear, anger, or other strong reactions, which are often associated with fake rumors.</a:t>
          </a:r>
        </a:p>
      </dsp:txBody>
      <dsp:txXfrm>
        <a:off x="1815596" y="1965602"/>
        <a:ext cx="4045493" cy="1571944"/>
      </dsp:txXfrm>
    </dsp:sp>
    <dsp:sp modelId="{A9000296-2FCD-4C6E-8ED7-DEA3DEFA699E}">
      <dsp:nvSpPr>
        <dsp:cNvPr id="0" name=""/>
        <dsp:cNvSpPr/>
      </dsp:nvSpPr>
      <dsp:spPr>
        <a:xfrm>
          <a:off x="0" y="3930533"/>
          <a:ext cx="5861090"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721C47-3BEC-4E06-9B04-112B2017075C}">
      <dsp:nvSpPr>
        <dsp:cNvPr id="0" name=""/>
        <dsp:cNvSpPr/>
      </dsp:nvSpPr>
      <dsp:spPr>
        <a:xfrm>
          <a:off x="475513" y="4284221"/>
          <a:ext cx="864569" cy="864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D8909-36D2-4038-83AC-206945C977F7}">
      <dsp:nvSpPr>
        <dsp:cNvPr id="0" name=""/>
        <dsp:cNvSpPr/>
      </dsp:nvSpPr>
      <dsp:spPr>
        <a:xfrm>
          <a:off x="1815596" y="3930533"/>
          <a:ext cx="4045493"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666750">
            <a:lnSpc>
              <a:spcPct val="90000"/>
            </a:lnSpc>
            <a:spcBef>
              <a:spcPct val="0"/>
            </a:spcBef>
            <a:spcAft>
              <a:spcPct val="35000"/>
            </a:spcAft>
            <a:buNone/>
          </a:pPr>
          <a:r>
            <a:rPr lang="en-US" sz="1500" b="1" kern="1200"/>
            <a:t>NAMED ENTITY RECOGNITION (NER):</a:t>
          </a:r>
          <a:r>
            <a:rPr lang="en-US" sz="1500" kern="1200"/>
            <a:t> NLP helps in identifying and categorizing names of people, organizations, and places mentioned in the text. This is useful for verifying the credibility of the information.</a:t>
          </a:r>
        </a:p>
      </dsp:txBody>
      <dsp:txXfrm>
        <a:off x="1815596" y="3930533"/>
        <a:ext cx="4045493" cy="1571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54553-D7AD-49D8-B474-5277F1F5AA4B}">
      <dsp:nvSpPr>
        <dsp:cNvPr id="0" name=""/>
        <dsp:cNvSpPr/>
      </dsp:nvSpPr>
      <dsp:spPr>
        <a:xfrm>
          <a:off x="0" y="3359"/>
          <a:ext cx="5257800" cy="11618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2629F-3125-428F-B662-CF4C473A284F}">
      <dsp:nvSpPr>
        <dsp:cNvPr id="0" name=""/>
        <dsp:cNvSpPr/>
      </dsp:nvSpPr>
      <dsp:spPr>
        <a:xfrm>
          <a:off x="351473" y="264785"/>
          <a:ext cx="639667" cy="639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08F419-1F09-415B-8315-AE5F3A3818F8}">
      <dsp:nvSpPr>
        <dsp:cNvPr id="0" name=""/>
        <dsp:cNvSpPr/>
      </dsp:nvSpPr>
      <dsp:spPr>
        <a:xfrm>
          <a:off x="1342614" y="3359"/>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n-US" sz="1400" kern="1200"/>
            <a:t>1. *Evaluating Model Accuracy*: We calculate accuracy to understand how often our model makes correct predictions overall.</a:t>
          </a:r>
        </a:p>
      </dsp:txBody>
      <dsp:txXfrm>
        <a:off x="1342614" y="3359"/>
        <a:ext cx="3616820" cy="1163032"/>
      </dsp:txXfrm>
    </dsp:sp>
    <dsp:sp modelId="{7E1F2477-4168-41AE-9D38-860D1766A6C5}">
      <dsp:nvSpPr>
        <dsp:cNvPr id="0" name=""/>
        <dsp:cNvSpPr/>
      </dsp:nvSpPr>
      <dsp:spPr>
        <a:xfrm>
          <a:off x="0" y="1448338"/>
          <a:ext cx="5257800" cy="11618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FB405-8FE2-4CFE-BA74-DF0996741E60}">
      <dsp:nvSpPr>
        <dsp:cNvPr id="0" name=""/>
        <dsp:cNvSpPr/>
      </dsp:nvSpPr>
      <dsp:spPr>
        <a:xfrm>
          <a:off x="351473" y="1709765"/>
          <a:ext cx="639667" cy="639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E75323-515B-4DF0-AAC3-29486E259683}">
      <dsp:nvSpPr>
        <dsp:cNvPr id="0" name=""/>
        <dsp:cNvSpPr/>
      </dsp:nvSpPr>
      <dsp:spPr>
        <a:xfrm>
          <a:off x="1342614" y="1448338"/>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n-US" sz="1400" kern="1200"/>
            <a:t>2. *Analyzing Precision and Recall*: By examining precision and recall, we can see how well our model balances between identifying true positives and avoiding false positives.</a:t>
          </a:r>
        </a:p>
      </dsp:txBody>
      <dsp:txXfrm>
        <a:off x="1342614" y="1448338"/>
        <a:ext cx="3616820" cy="1163032"/>
      </dsp:txXfrm>
    </dsp:sp>
    <dsp:sp modelId="{5AB2A46E-36C6-4B19-BDA6-F176961CAAFE}">
      <dsp:nvSpPr>
        <dsp:cNvPr id="0" name=""/>
        <dsp:cNvSpPr/>
      </dsp:nvSpPr>
      <dsp:spPr>
        <a:xfrm>
          <a:off x="0" y="2893317"/>
          <a:ext cx="5257800" cy="11618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91C8F9-A0BD-4E98-AECE-8E9FB037C77F}">
      <dsp:nvSpPr>
        <dsp:cNvPr id="0" name=""/>
        <dsp:cNvSpPr/>
      </dsp:nvSpPr>
      <dsp:spPr>
        <a:xfrm>
          <a:off x="351473" y="3154744"/>
          <a:ext cx="639667" cy="6390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5E197F-54D7-43A1-AC6C-7C0DC6A4C0D8}">
      <dsp:nvSpPr>
        <dsp:cNvPr id="0" name=""/>
        <dsp:cNvSpPr/>
      </dsp:nvSpPr>
      <dsp:spPr>
        <a:xfrm>
          <a:off x="1342614" y="2893317"/>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n-US" sz="1400" kern="1200"/>
            <a:t>3. *Balancing Metrics with the F1 Score*: The F1 score helps us ensure that our model maintains a good balance between precision and recall, which is particularly important in identifying fake rumors accurately.</a:t>
          </a:r>
        </a:p>
      </dsp:txBody>
      <dsp:txXfrm>
        <a:off x="1342614" y="2893317"/>
        <a:ext cx="3616820" cy="1163032"/>
      </dsp:txXfrm>
    </dsp:sp>
    <dsp:sp modelId="{D014C4D9-BF41-4C0E-8367-4249C1DFD368}">
      <dsp:nvSpPr>
        <dsp:cNvPr id="0" name=""/>
        <dsp:cNvSpPr/>
      </dsp:nvSpPr>
      <dsp:spPr>
        <a:xfrm>
          <a:off x="0" y="4338296"/>
          <a:ext cx="5257800" cy="11618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4F6D88-9CC0-429A-B599-057F8D837684}">
      <dsp:nvSpPr>
        <dsp:cNvPr id="0" name=""/>
        <dsp:cNvSpPr/>
      </dsp:nvSpPr>
      <dsp:spPr>
        <a:xfrm>
          <a:off x="351473" y="4599723"/>
          <a:ext cx="639667" cy="6390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5D0970-D69B-44B7-9C89-222E1CF9ABFC}">
      <dsp:nvSpPr>
        <dsp:cNvPr id="0" name=""/>
        <dsp:cNvSpPr/>
      </dsp:nvSpPr>
      <dsp:spPr>
        <a:xfrm>
          <a:off x="1342614" y="4338296"/>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n-US" sz="1400" kern="1200"/>
            <a:t>4. *Visualizing Results with the Confusion Matrix*: The confusion matrix provides a detailed view of the model’s performance, showing where it correctly or incorrectly classifies instances. This helps us pinpoint specific areas for improvement.</a:t>
          </a:r>
        </a:p>
      </dsp:txBody>
      <dsp:txXfrm>
        <a:off x="1342614" y="4338296"/>
        <a:ext cx="3616820" cy="11630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aggle.com/datasets/jillanisofttech/fake-or-real-new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1929" y="4792116"/>
            <a:ext cx="3418990" cy="1412119"/>
          </a:xfrm>
        </p:spPr>
        <p:txBody>
          <a:bodyPr vert="horz" lIns="91440" tIns="45720" rIns="91440" bIns="45720" rtlCol="0" anchor="ctr">
            <a:normAutofit/>
          </a:bodyPr>
          <a:lstStyle/>
          <a:p>
            <a:r>
              <a:rPr lang="en-US" sz="2300" b="1"/>
              <a:t>RUMOR MILL: TRACKING VIRAL RUMOURS THROUGH TEXTUAL ANALYSIS</a:t>
            </a:r>
          </a:p>
        </p:txBody>
      </p:sp>
      <p:pic>
        <p:nvPicPr>
          <p:cNvPr id="3" name="Picture 2" descr="A blue and pink neon lights&#10;&#10;Description automatically generated">
            <a:extLst>
              <a:ext uri="{FF2B5EF4-FFF2-40B4-BE49-F238E27FC236}">
                <a16:creationId xmlns:a16="http://schemas.microsoft.com/office/drawing/2014/main" id="{79517412-A248-3791-3838-AC4008F953A7}"/>
              </a:ext>
            </a:extLst>
          </p:cNvPr>
          <p:cNvPicPr>
            <a:picLocks noChangeAspect="1"/>
          </p:cNvPicPr>
          <p:nvPr/>
        </p:nvPicPr>
        <p:blipFill rotWithShape="1">
          <a:blip r:embed="rId2"/>
          <a:srcRect t="33825"/>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4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C25873-7093-3EFE-61E2-FAC09C1EFDB5}"/>
              </a:ext>
            </a:extLst>
          </p:cNvPr>
          <p:cNvSpPr txBox="1"/>
          <p:nvPr/>
        </p:nvSpPr>
        <p:spPr>
          <a:xfrm>
            <a:off x="6997803" y="4792116"/>
            <a:ext cx="4554117" cy="13704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a:t>BY</a:t>
            </a:r>
            <a:endParaRPr lang="en-US"/>
          </a:p>
          <a:p>
            <a:pPr>
              <a:lnSpc>
                <a:spcPct val="90000"/>
              </a:lnSpc>
              <a:spcAft>
                <a:spcPts val="600"/>
              </a:spcAft>
            </a:pPr>
            <a:r>
              <a:rPr lang="en-US" sz="2200"/>
              <a:t>      M.SRIMANJUNADH</a:t>
            </a:r>
          </a:p>
          <a:p>
            <a:pPr>
              <a:lnSpc>
                <a:spcPct val="90000"/>
              </a:lnSpc>
              <a:spcAft>
                <a:spcPts val="600"/>
              </a:spcAft>
            </a:pPr>
            <a:r>
              <a:rPr lang="en-US" sz="2200"/>
              <a:t>      S.SIVANATHAN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1256522" y="591829"/>
            <a:ext cx="3939688" cy="5583126"/>
          </a:xfrm>
        </p:spPr>
        <p:txBody>
          <a:bodyPr vert="horz" lIns="91440" tIns="45720" rIns="91440" bIns="45720" rtlCol="0" anchor="ctr">
            <a:normAutofit/>
          </a:bodyPr>
          <a:lstStyle/>
          <a:p>
            <a:r>
              <a:rPr lang="en-US" sz="8000" kern="1200">
                <a:solidFill>
                  <a:schemeClr val="tx1"/>
                </a:solidFill>
                <a:latin typeface="+mj-lt"/>
                <a:ea typeface="+mj-ea"/>
                <a:cs typeface="+mj-cs"/>
              </a:rPr>
              <a:t>NLP AND ITS TYPES USED</a:t>
            </a:r>
          </a:p>
        </p:txBody>
      </p:sp>
      <p:cxnSp>
        <p:nvCxnSpPr>
          <p:cNvPr id="37" name="Straight Connector 3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8"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4"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6"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39" name="TextBox 3">
            <a:extLst>
              <a:ext uri="{FF2B5EF4-FFF2-40B4-BE49-F238E27FC236}">
                <a16:creationId xmlns:a16="http://schemas.microsoft.com/office/drawing/2014/main" id="{E5B3BB99-8C29-CE44-915C-F194DA63AFF9}"/>
              </a:ext>
            </a:extLst>
          </p:cNvPr>
          <p:cNvGraphicFramePr/>
          <p:nvPr>
            <p:extLst>
              <p:ext uri="{D42A27DB-BD31-4B8C-83A1-F6EECF244321}">
                <p14:modId xmlns:p14="http://schemas.microsoft.com/office/powerpoint/2010/main" val="2799982222"/>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4401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Exclamation mark on a yellow background">
            <a:extLst>
              <a:ext uri="{FF2B5EF4-FFF2-40B4-BE49-F238E27FC236}">
                <a16:creationId xmlns:a16="http://schemas.microsoft.com/office/drawing/2014/main" id="{CD2ED978-954C-4842-1D4E-BBDC7409C20D}"/>
              </a:ext>
            </a:extLst>
          </p:cNvPr>
          <p:cNvPicPr>
            <a:picLocks noChangeAspect="1"/>
          </p:cNvPicPr>
          <p:nvPr/>
        </p:nvPicPr>
        <p:blipFill rotWithShape="1">
          <a:blip r:embed="rId2"/>
          <a:srcRect l="26952" r="13884" b="3"/>
          <a:stretch/>
        </p:blipFill>
        <p:spPr>
          <a:xfrm>
            <a:off x="-1" y="-2"/>
            <a:ext cx="5410198" cy="6858002"/>
          </a:xfrm>
          <a:prstGeom prst="rect">
            <a:avLst/>
          </a:prstGeom>
        </p:spPr>
      </p:pic>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Cont.</a:t>
            </a:r>
          </a:p>
        </p:txBody>
      </p:sp>
      <p:sp>
        <p:nvSpPr>
          <p:cNvPr id="4" name="TextBox 3">
            <a:extLst>
              <a:ext uri="{FF2B5EF4-FFF2-40B4-BE49-F238E27FC236}">
                <a16:creationId xmlns:a16="http://schemas.microsoft.com/office/drawing/2014/main" id="{EA28DEC5-77B9-204B-4F7B-0403CCD737E9}"/>
              </a:ext>
            </a:extLst>
          </p:cNvPr>
          <p:cNvSpPr txBox="1"/>
          <p:nvPr/>
        </p:nvSpPr>
        <p:spPr>
          <a:xfrm>
            <a:off x="6100940" y="1837427"/>
            <a:ext cx="5463000" cy="448891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a:latin typeface="Times New Roman"/>
                <a:cs typeface="Times New Roman"/>
              </a:rPr>
              <a:t>TOPIC MODELING: This technique allows us to uncover the main topics discussed in a collection of texts, helping us understand common themes in fake rumors.</a:t>
            </a:r>
            <a:endParaRPr lang="en-US"/>
          </a:p>
          <a:p>
            <a:pPr indent="-228600" algn="just">
              <a:lnSpc>
                <a:spcPct val="90000"/>
              </a:lnSpc>
              <a:spcAft>
                <a:spcPts val="600"/>
              </a:spcAft>
              <a:buFont typeface="Arial" panose="020B0604020202020204" pitchFamily="34" charset="0"/>
              <a:buChar char="•"/>
            </a:pPr>
            <a:br>
              <a:rPr lang="en-US" sz="1600"/>
            </a:br>
            <a:endParaRPr lang="en-US">
              <a:latin typeface="Times New Roman"/>
              <a:cs typeface="Times New Roman"/>
            </a:endParaRPr>
          </a:p>
          <a:p>
            <a:pPr indent="-228600" algn="just">
              <a:lnSpc>
                <a:spcPct val="90000"/>
              </a:lnSpc>
              <a:spcAft>
                <a:spcPts val="600"/>
              </a:spcAft>
              <a:buFont typeface="Arial" panose="020B0604020202020204" pitchFamily="34" charset="0"/>
              <a:buChar char="•"/>
            </a:pPr>
            <a:r>
              <a:rPr lang="en-US">
                <a:latin typeface="Times New Roman"/>
                <a:cs typeface="Times New Roman"/>
              </a:rPr>
              <a:t>LANGUAGE MODELING: By analyzing the likelihood of word sequences, we can spot unusual language patterns typical of fake news.</a:t>
            </a:r>
          </a:p>
          <a:p>
            <a:pPr indent="-228600" algn="just">
              <a:lnSpc>
                <a:spcPct val="90000"/>
              </a:lnSpc>
              <a:spcAft>
                <a:spcPts val="600"/>
              </a:spcAft>
              <a:buFont typeface="Arial" panose="020B0604020202020204" pitchFamily="34" charset="0"/>
              <a:buChar char="•"/>
            </a:pPr>
            <a:br>
              <a:rPr lang="en-US" sz="1600"/>
            </a:br>
            <a:endParaRPr lang="en-US">
              <a:latin typeface="Times New Roman"/>
              <a:cs typeface="Times New Roman"/>
            </a:endParaRPr>
          </a:p>
          <a:p>
            <a:pPr indent="-228600" algn="just">
              <a:lnSpc>
                <a:spcPct val="90000"/>
              </a:lnSpc>
              <a:spcAft>
                <a:spcPts val="600"/>
              </a:spcAft>
              <a:buFont typeface="Arial" panose="020B0604020202020204" pitchFamily="34" charset="0"/>
              <a:buChar char="•"/>
            </a:pPr>
            <a:r>
              <a:rPr lang="en-US">
                <a:latin typeface="Times New Roman"/>
                <a:cs typeface="Times New Roman"/>
              </a:rPr>
              <a:t>Using these NLP methods, our project aims to create a robust system for detecting and mitigating the spread of fake rumors online.</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188688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CLASSIFIER</a:t>
            </a:r>
          </a:p>
        </p:txBody>
      </p:sp>
      <p:sp>
        <p:nvSpPr>
          <p:cNvPr id="4" name="TextBox 3">
            <a:extLst>
              <a:ext uri="{FF2B5EF4-FFF2-40B4-BE49-F238E27FC236}">
                <a16:creationId xmlns:a16="http://schemas.microsoft.com/office/drawing/2014/main" id="{EA28DEC5-77B9-204B-4F7B-0403CCD737E9}"/>
              </a:ext>
            </a:extLst>
          </p:cNvPr>
          <p:cNvSpPr txBox="1"/>
          <p:nvPr/>
        </p:nvSpPr>
        <p:spPr>
          <a:xfrm>
            <a:off x="761802" y="1708030"/>
            <a:ext cx="5164489" cy="460518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n-US">
                <a:latin typeface="Times New Roman"/>
                <a:cs typeface="Times New Roman"/>
              </a:rPr>
              <a:t>What is a Classifier?</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indent="-228600" algn="just">
              <a:lnSpc>
                <a:spcPct val="90000"/>
              </a:lnSpc>
              <a:spcAft>
                <a:spcPts val="600"/>
              </a:spcAft>
              <a:buFont typeface="Arial" panose="020B0604020202020204" pitchFamily="34" charset="0"/>
              <a:buChar char="•"/>
            </a:pPr>
            <a:r>
              <a:rPr lang="en-US">
                <a:latin typeface="Times New Roman"/>
                <a:cs typeface="Times New Roman"/>
              </a:rPr>
              <a:t>          A classifier is like a digital detective that sorts data into different categories based on patterns it learns from examples. In our project, classifiers are essential tools used to distinguish between fake and genuine rumors in textual content.</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algn="just">
              <a:lnSpc>
                <a:spcPct val="90000"/>
              </a:lnSpc>
              <a:spcAft>
                <a:spcPts val="600"/>
              </a:spcAft>
            </a:pPr>
            <a:r>
              <a:rPr lang="en-US">
                <a:latin typeface="Times New Roman"/>
                <a:cs typeface="Times New Roman"/>
              </a:rPr>
              <a:t>Why We Use Classifiers</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indent="-228600" algn="just">
              <a:lnSpc>
                <a:spcPct val="90000"/>
              </a:lnSpc>
              <a:spcAft>
                <a:spcPts val="600"/>
              </a:spcAft>
              <a:buFont typeface="Arial" panose="020B0604020202020204" pitchFamily="34" charset="0"/>
              <a:buChar char="•"/>
            </a:pPr>
            <a:r>
              <a:rPr lang="en-US">
                <a:latin typeface="Times New Roman"/>
                <a:cs typeface="Times New Roman"/>
              </a:rPr>
              <a:t>          We use classifiers because they help us automate the process of identifying fake rumors. By analyzing patterns and features in text data, classifiers can quickly determine whether a piece of information is likely to be true or false. This is crucial for combating the spread of misinformation online.</a:t>
            </a:r>
          </a:p>
          <a:p>
            <a:pPr indent="-228600">
              <a:lnSpc>
                <a:spcPct val="90000"/>
              </a:lnSpc>
              <a:spcAft>
                <a:spcPts val="600"/>
              </a:spcAft>
              <a:buFont typeface="Arial" panose="020B0604020202020204" pitchFamily="34" charset="0"/>
              <a:buChar char="•"/>
            </a:pPr>
            <a:endParaRPr lang="en-US" sz="1300" b="1"/>
          </a:p>
        </p:txBody>
      </p:sp>
      <p:pic>
        <p:nvPicPr>
          <p:cNvPr id="32" name="Picture 31" descr="Programming data on computer monitor">
            <a:extLst>
              <a:ext uri="{FF2B5EF4-FFF2-40B4-BE49-F238E27FC236}">
                <a16:creationId xmlns:a16="http://schemas.microsoft.com/office/drawing/2014/main" id="{0EAB5BF7-6FD9-AFD9-FB57-C29BD7F17211}"/>
              </a:ext>
            </a:extLst>
          </p:cNvPr>
          <p:cNvPicPr>
            <a:picLocks noChangeAspect="1"/>
          </p:cNvPicPr>
          <p:nvPr/>
        </p:nvPicPr>
        <p:blipFill rotWithShape="1">
          <a:blip r:embed="rId2"/>
          <a:srcRect l="38560" r="2126" b="-3"/>
          <a:stretch/>
        </p:blipFill>
        <p:spPr>
          <a:xfrm>
            <a:off x="6096000" y="1"/>
            <a:ext cx="6102825" cy="6858000"/>
          </a:xfrm>
          <a:prstGeom prst="rect">
            <a:avLst/>
          </a:prstGeom>
        </p:spPr>
      </p:pic>
    </p:spTree>
    <p:extLst>
      <p:ext uri="{BB962C8B-B14F-4D97-AF65-F5344CB8AC3E}">
        <p14:creationId xmlns:p14="http://schemas.microsoft.com/office/powerpoint/2010/main" val="115832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SUPPORT VECTOR CLASSIFIER</a:t>
            </a:r>
          </a:p>
        </p:txBody>
      </p:sp>
      <p:sp>
        <p:nvSpPr>
          <p:cNvPr id="4" name="TextBox 3">
            <a:extLst>
              <a:ext uri="{FF2B5EF4-FFF2-40B4-BE49-F238E27FC236}">
                <a16:creationId xmlns:a16="http://schemas.microsoft.com/office/drawing/2014/main" id="{EA28DEC5-77B9-204B-4F7B-0403CCD737E9}"/>
              </a:ext>
            </a:extLst>
          </p:cNvPr>
          <p:cNvSpPr txBox="1"/>
          <p:nvPr/>
        </p:nvSpPr>
        <p:spPr>
          <a:xfrm>
            <a:off x="876693" y="2533476"/>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90000"/>
              </a:lnSpc>
              <a:spcAft>
                <a:spcPts val="600"/>
              </a:spcAft>
            </a:pPr>
            <a:r>
              <a:rPr lang="en-US" sz="1700"/>
              <a:t>   </a:t>
            </a:r>
            <a:r>
              <a:rPr lang="en-US">
                <a:latin typeface="Times New Roman"/>
                <a:cs typeface="Times New Roman"/>
              </a:rPr>
              <a:t>   Support Vector Machines (SVM) are like boundary builders. They find the best possible line (or hyperplane) to separate different classes of data. In our project, SVMs are used to create a clear boundary between fake and genuine rumors based on various textual features. They're powerful because they can handle complex data and find the most optimal decision boundary.</a:t>
            </a:r>
            <a:endParaRPr lang="en-US"/>
          </a:p>
          <a:p>
            <a:pPr indent="-228600">
              <a:lnSpc>
                <a:spcPct val="90000"/>
              </a:lnSpc>
              <a:spcAft>
                <a:spcPts val="600"/>
              </a:spcAft>
              <a:buFont typeface="Arial" panose="020B0604020202020204" pitchFamily="34" charset="0"/>
              <a:buChar char="•"/>
            </a:pPr>
            <a:endParaRPr lang="en-US" sz="1700" b="1"/>
          </a:p>
        </p:txBody>
      </p:sp>
      <p:pic>
        <p:nvPicPr>
          <p:cNvPr id="5" name="Picture 4" descr="All You Need to Know About Support Vector Machines">
            <a:extLst>
              <a:ext uri="{FF2B5EF4-FFF2-40B4-BE49-F238E27FC236}">
                <a16:creationId xmlns:a16="http://schemas.microsoft.com/office/drawing/2014/main" id="{28567C0B-28F5-FE36-8E16-5B8271421F4A}"/>
              </a:ext>
            </a:extLst>
          </p:cNvPr>
          <p:cNvPicPr>
            <a:picLocks noChangeAspect="1"/>
          </p:cNvPicPr>
          <p:nvPr/>
        </p:nvPicPr>
        <p:blipFill>
          <a:blip r:embed="rId2"/>
          <a:stretch>
            <a:fillRect/>
          </a:stretch>
        </p:blipFill>
        <p:spPr>
          <a:xfrm>
            <a:off x="4987672" y="1836318"/>
            <a:ext cx="6389346" cy="3194673"/>
          </a:xfrm>
          <a:prstGeom prst="rect">
            <a:avLst/>
          </a:prstGeom>
        </p:spPr>
      </p:pic>
      <p:grpSp>
        <p:nvGrpSpPr>
          <p:cNvPr id="27" name="Group 26">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8" name="Rectangle 2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535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876693" y="166297"/>
            <a:ext cx="5219307" cy="1616203"/>
          </a:xfrm>
        </p:spPr>
        <p:txBody>
          <a:bodyPr vert="horz" lIns="91440" tIns="45720" rIns="91440" bIns="45720" rtlCol="0" anchor="b">
            <a:normAutofit/>
          </a:bodyPr>
          <a:lstStyle/>
          <a:p>
            <a:r>
              <a:rPr lang="en-US" sz="3200" kern="1200">
                <a:solidFill>
                  <a:schemeClr val="tx1"/>
                </a:solidFill>
                <a:latin typeface="+mj-lt"/>
                <a:ea typeface="+mj-ea"/>
                <a:cs typeface="+mj-cs"/>
              </a:rPr>
              <a:t>NAIVE BAYES CLASSIFIER</a:t>
            </a:r>
          </a:p>
        </p:txBody>
      </p:sp>
      <p:sp>
        <p:nvSpPr>
          <p:cNvPr id="4" name="TextBox 3">
            <a:extLst>
              <a:ext uri="{FF2B5EF4-FFF2-40B4-BE49-F238E27FC236}">
                <a16:creationId xmlns:a16="http://schemas.microsoft.com/office/drawing/2014/main" id="{EA28DEC5-77B9-204B-4F7B-0403CCD737E9}"/>
              </a:ext>
            </a:extLst>
          </p:cNvPr>
          <p:cNvSpPr txBox="1"/>
          <p:nvPr/>
        </p:nvSpPr>
        <p:spPr>
          <a:xfrm>
            <a:off x="1006088" y="2159665"/>
            <a:ext cx="5219307" cy="35374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90000"/>
              </a:lnSpc>
              <a:spcAft>
                <a:spcPts val="600"/>
              </a:spcAft>
            </a:pPr>
            <a:r>
              <a:rPr lang="en-US" sz="2000"/>
              <a:t>      </a:t>
            </a:r>
            <a:r>
              <a:rPr lang="en-US" sz="2200">
                <a:latin typeface="Times New Roman"/>
                <a:cs typeface="Times New Roman"/>
              </a:rPr>
              <a:t>The Naive Bayes classifier is like a simple, but surprisingly effective, detective. It calculates the probability of a text belonging to a particular category (e.g., fake or genuine) based on the presence of certain words or features. Despite its simplicity, it's known for its speed and efficiency, making it a popular choice for text classification tasks like ours.</a:t>
            </a:r>
            <a:endParaRPr lang="en-US"/>
          </a:p>
          <a:p>
            <a:pPr indent="-228600">
              <a:lnSpc>
                <a:spcPct val="90000"/>
              </a:lnSpc>
              <a:spcAft>
                <a:spcPts val="600"/>
              </a:spcAft>
              <a:buFont typeface="Arial" panose="020B0604020202020204" pitchFamily="34" charset="0"/>
              <a:buChar char="•"/>
            </a:pPr>
            <a:endParaRPr lang="en-US" sz="2000" b="1"/>
          </a:p>
        </p:txBody>
      </p:sp>
      <p:pic>
        <p:nvPicPr>
          <p:cNvPr id="5" name="Picture 4" descr="A graph with colored dots&#10;&#10;Description automatically generated">
            <a:extLst>
              <a:ext uri="{FF2B5EF4-FFF2-40B4-BE49-F238E27FC236}">
                <a16:creationId xmlns:a16="http://schemas.microsoft.com/office/drawing/2014/main" id="{73DB456D-4056-5579-679A-A8DC77D63868}"/>
              </a:ext>
            </a:extLst>
          </p:cNvPr>
          <p:cNvPicPr>
            <a:picLocks noChangeAspect="1"/>
          </p:cNvPicPr>
          <p:nvPr/>
        </p:nvPicPr>
        <p:blipFill>
          <a:blip r:embed="rId2"/>
          <a:stretch>
            <a:fillRect/>
          </a:stretch>
        </p:blipFill>
        <p:spPr>
          <a:xfrm>
            <a:off x="6907377" y="1940214"/>
            <a:ext cx="4273463" cy="3293873"/>
          </a:xfrm>
          <a:prstGeom prst="rect">
            <a:avLst/>
          </a:prstGeom>
        </p:spPr>
      </p:pic>
      <p:grpSp>
        <p:nvGrpSpPr>
          <p:cNvPr id="33" name="Group 32">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8" name="Rectangle 27">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308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descr="Abstract background of data">
            <a:extLst>
              <a:ext uri="{FF2B5EF4-FFF2-40B4-BE49-F238E27FC236}">
                <a16:creationId xmlns:a16="http://schemas.microsoft.com/office/drawing/2014/main" id="{B3D379A8-98BE-CB5D-0D2B-BAD457404C9D}"/>
              </a:ext>
            </a:extLst>
          </p:cNvPr>
          <p:cNvPicPr>
            <a:picLocks noChangeAspect="1"/>
          </p:cNvPicPr>
          <p:nvPr/>
        </p:nvPicPr>
        <p:blipFill rotWithShape="1">
          <a:blip r:embed="rId2"/>
          <a:srcRect l="18636" r="31420" b="-2"/>
          <a:stretch/>
        </p:blipFill>
        <p:spPr>
          <a:xfrm>
            <a:off x="6103027" y="10"/>
            <a:ext cx="6088971" cy="6857990"/>
          </a:xfrm>
          <a:prstGeom prst="rect">
            <a:avLst/>
          </a:prstGeom>
        </p:spPr>
      </p:pic>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761801" y="84097"/>
            <a:ext cx="4778387" cy="1628970"/>
          </a:xfrm>
        </p:spPr>
        <p:txBody>
          <a:bodyPr vert="horz" lIns="91440" tIns="45720" rIns="91440" bIns="45720" rtlCol="0" anchor="ctr">
            <a:normAutofit/>
          </a:bodyPr>
          <a:lstStyle/>
          <a:p>
            <a:r>
              <a:rPr lang="en-US" sz="4000"/>
              <a:t>VECTORIZER</a:t>
            </a:r>
          </a:p>
        </p:txBody>
      </p:sp>
      <p:sp>
        <p:nvSpPr>
          <p:cNvPr id="4" name="TextBox 3">
            <a:extLst>
              <a:ext uri="{FF2B5EF4-FFF2-40B4-BE49-F238E27FC236}">
                <a16:creationId xmlns:a16="http://schemas.microsoft.com/office/drawing/2014/main" id="{EA28DEC5-77B9-204B-4F7B-0403CCD737E9}"/>
              </a:ext>
            </a:extLst>
          </p:cNvPr>
          <p:cNvSpPr txBox="1"/>
          <p:nvPr/>
        </p:nvSpPr>
        <p:spPr>
          <a:xfrm>
            <a:off x="776177" y="1705987"/>
            <a:ext cx="5335492" cy="456745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gn="just">
              <a:lnSpc>
                <a:spcPct val="90000"/>
              </a:lnSpc>
              <a:spcAft>
                <a:spcPts val="600"/>
              </a:spcAft>
            </a:pPr>
            <a:r>
              <a:rPr lang="en-US">
                <a:latin typeface="Times New Roman"/>
                <a:cs typeface="Times New Roman"/>
              </a:rPr>
              <a:t>What is a Vectorizer?</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algn="just">
              <a:lnSpc>
                <a:spcPct val="90000"/>
              </a:lnSpc>
              <a:spcAft>
                <a:spcPts val="600"/>
              </a:spcAft>
            </a:pPr>
            <a:r>
              <a:rPr lang="en-US">
                <a:latin typeface="Times New Roman"/>
                <a:cs typeface="Times New Roman"/>
              </a:rPr>
              <a:t>          A vectorizer is a tool that transforms text data into numerical data that computers can understand and analyze. It converts words and phrases into vectors (arrays of numbers) which can then be used by machine learning algorithms to classify and analyze the text.</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algn="just">
              <a:lnSpc>
                <a:spcPct val="90000"/>
              </a:lnSpc>
              <a:spcAft>
                <a:spcPts val="600"/>
              </a:spcAft>
            </a:pPr>
            <a:r>
              <a:rPr lang="en-US">
                <a:latin typeface="Times New Roman"/>
                <a:cs typeface="Times New Roman"/>
              </a:rPr>
              <a:t>Why We Use Vectorizer</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algn="just">
              <a:lnSpc>
                <a:spcPct val="90000"/>
              </a:lnSpc>
              <a:spcAft>
                <a:spcPts val="600"/>
              </a:spcAft>
            </a:pPr>
            <a:r>
              <a:rPr lang="en-US">
                <a:latin typeface="Times New Roman"/>
                <a:cs typeface="Times New Roman"/>
              </a:rPr>
              <a:t>      We use vectorizers in our project because machine learning models, like classifiers, require numerical input to process data. Text data in its raw form is just a sequence of characters, which machine learning algorithms can't directly work with. By converting text into vectors, we enable our classifiers to effectively analyze and differentiate between fake and genuine rumors.</a:t>
            </a:r>
            <a:endParaRPr lang="en-US"/>
          </a:p>
          <a:p>
            <a:pPr indent="-228600">
              <a:lnSpc>
                <a:spcPct val="90000"/>
              </a:lnSpc>
              <a:spcAft>
                <a:spcPts val="600"/>
              </a:spcAft>
              <a:buFont typeface="Arial" panose="020B0604020202020204" pitchFamily="34" charset="0"/>
              <a:buChar char="•"/>
            </a:pPr>
            <a:endParaRPr lang="en-US" sz="1100" b="1"/>
          </a:p>
        </p:txBody>
      </p:sp>
    </p:spTree>
    <p:extLst>
      <p:ext uri="{BB962C8B-B14F-4D97-AF65-F5344CB8AC3E}">
        <p14:creationId xmlns:p14="http://schemas.microsoft.com/office/powerpoint/2010/main" val="1214107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White letters illustrated in 3D">
            <a:extLst>
              <a:ext uri="{FF2B5EF4-FFF2-40B4-BE49-F238E27FC236}">
                <a16:creationId xmlns:a16="http://schemas.microsoft.com/office/drawing/2014/main" id="{E72DF76A-1476-410F-50D0-D2ADD09D5B79}"/>
              </a:ext>
            </a:extLst>
          </p:cNvPr>
          <p:cNvPicPr>
            <a:picLocks noChangeAspect="1"/>
          </p:cNvPicPr>
          <p:nvPr/>
        </p:nvPicPr>
        <p:blipFill rotWithShape="1">
          <a:blip r:embed="rId2"/>
          <a:srcRect l="244" r="-1" b="-1"/>
          <a:stretch/>
        </p:blipFill>
        <p:spPr>
          <a:xfrm>
            <a:off x="2522356" y="10"/>
            <a:ext cx="9669642" cy="6857990"/>
          </a:xfrm>
          <a:prstGeom prst="rect">
            <a:avLst/>
          </a:prstGeom>
        </p:spPr>
      </p:pic>
      <p:sp>
        <p:nvSpPr>
          <p:cNvPr id="31"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608162" y="5691"/>
            <a:ext cx="3822189" cy="1899912"/>
          </a:xfrm>
        </p:spPr>
        <p:txBody>
          <a:bodyPr vert="horz" lIns="91440" tIns="45720" rIns="91440" bIns="45720" rtlCol="0" anchor="ctr">
            <a:normAutofit/>
          </a:bodyPr>
          <a:lstStyle/>
          <a:p>
            <a:r>
              <a:rPr lang="en-US" sz="4000"/>
              <a:t>BAG OF WORDS</a:t>
            </a:r>
          </a:p>
        </p:txBody>
      </p:sp>
      <p:sp>
        <p:nvSpPr>
          <p:cNvPr id="3" name="TextBox 2">
            <a:extLst>
              <a:ext uri="{FF2B5EF4-FFF2-40B4-BE49-F238E27FC236}">
                <a16:creationId xmlns:a16="http://schemas.microsoft.com/office/drawing/2014/main" id="{CA31A9C7-2F17-3DEB-4082-F0C89AEDAF58}"/>
              </a:ext>
            </a:extLst>
          </p:cNvPr>
          <p:cNvSpPr txBox="1"/>
          <p:nvPr/>
        </p:nvSpPr>
        <p:spPr>
          <a:xfrm>
            <a:off x="838200" y="3210579"/>
            <a:ext cx="8236037" cy="43466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a:lnSpc>
                <a:spcPct val="90000"/>
              </a:lnSpc>
              <a:spcAft>
                <a:spcPts val="600"/>
              </a:spcAft>
            </a:pPr>
            <a:r>
              <a:rPr lang="en-US">
                <a:latin typeface="Times New Roman"/>
                <a:cs typeface="Times New Roman"/>
              </a:rPr>
              <a:t>      </a:t>
            </a:r>
            <a:endParaRPr lang="en-US" b="1">
              <a:latin typeface="Times New Roman"/>
              <a:cs typeface="Times New Roman"/>
            </a:endParaRPr>
          </a:p>
          <a:p>
            <a:pPr indent="-228600" algn="just">
              <a:lnSpc>
                <a:spcPct val="90000"/>
              </a:lnSpc>
              <a:spcAft>
                <a:spcPts val="600"/>
              </a:spcAft>
              <a:buFont typeface="Arial" panose="020B0604020202020204" pitchFamily="34" charset="0"/>
              <a:buChar char="•"/>
            </a:pPr>
            <a:endParaRPr lang="en-US" b="1">
              <a:latin typeface="Times New Roman"/>
              <a:cs typeface="Times New Roman"/>
            </a:endParaRPr>
          </a:p>
          <a:p>
            <a:pPr marL="457200" indent="-228600" algn="just">
              <a:lnSpc>
                <a:spcPct val="90000"/>
              </a:lnSpc>
              <a:spcAft>
                <a:spcPts val="600"/>
              </a:spcAft>
              <a:buFont typeface="Arial" panose="020B0604020202020204" pitchFamily="34" charset="0"/>
              <a:buChar char="•"/>
            </a:pPr>
            <a:r>
              <a:rPr lang="en-US" b="1">
                <a:latin typeface="Times New Roman"/>
                <a:cs typeface="Times New Roman"/>
              </a:rPr>
              <a:t>TEXT PREPROCESSING:</a:t>
            </a:r>
            <a:r>
              <a:rPr lang="en-US">
                <a:latin typeface="Times New Roman"/>
                <a:cs typeface="Times New Roman"/>
              </a:rPr>
              <a:t> The text is cleaned (removing punctuation, converting to lowercase, etc.).</a:t>
            </a:r>
          </a:p>
          <a:p>
            <a:pPr marL="457200" indent="-228600" algn="just">
              <a:lnSpc>
                <a:spcPct val="90000"/>
              </a:lnSpc>
              <a:spcAft>
                <a:spcPts val="600"/>
              </a:spcAft>
              <a:buFont typeface="Arial" panose="020B0604020202020204" pitchFamily="34" charset="0"/>
              <a:buChar char="•"/>
            </a:pPr>
            <a:r>
              <a:rPr lang="en-US" b="1">
                <a:latin typeface="Times New Roman"/>
                <a:cs typeface="Times New Roman"/>
              </a:rPr>
              <a:t>VOCABULARY CREATION</a:t>
            </a:r>
            <a:r>
              <a:rPr lang="en-US">
                <a:latin typeface="Times New Roman"/>
                <a:cs typeface="Times New Roman"/>
              </a:rPr>
              <a:t>: A list (vocabulary) of all unique words in the text corpus is created.</a:t>
            </a:r>
          </a:p>
          <a:p>
            <a:pPr marL="457200" indent="-228600" algn="just">
              <a:lnSpc>
                <a:spcPct val="90000"/>
              </a:lnSpc>
              <a:spcAft>
                <a:spcPts val="600"/>
              </a:spcAft>
              <a:buFont typeface="Arial" panose="020B0604020202020204" pitchFamily="34" charset="0"/>
              <a:buChar char="•"/>
            </a:pPr>
            <a:r>
              <a:rPr lang="en-US" b="1">
                <a:latin typeface="Times New Roman"/>
                <a:cs typeface="Times New Roman"/>
              </a:rPr>
              <a:t>VECTORIZATION:</a:t>
            </a:r>
            <a:r>
              <a:rPr lang="en-US">
                <a:latin typeface="Times New Roman"/>
                <a:cs typeface="Times New Roman"/>
              </a:rPr>
              <a:t> Each text is represented as a vector indicating the frequency of each word in the vocabulary.</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algn="just">
              <a:lnSpc>
                <a:spcPct val="90000"/>
              </a:lnSpc>
              <a:spcAft>
                <a:spcPts val="600"/>
              </a:spcAft>
            </a:pPr>
            <a:r>
              <a:rPr lang="en-US">
                <a:latin typeface="Times New Roman"/>
                <a:cs typeface="Times New Roman"/>
              </a:rPr>
              <a:t>        Output will show the vocabulary and how each text is represented as a vector based on word frequency, which can then be used for machine learning tasks such as </a:t>
            </a:r>
            <a:r>
              <a:rPr lang="en-US" err="1">
                <a:latin typeface="Times New Roman"/>
                <a:cs typeface="Times New Roman"/>
              </a:rPr>
              <a:t>rumour</a:t>
            </a:r>
            <a:r>
              <a:rPr lang="en-US">
                <a:latin typeface="Times New Roman"/>
                <a:cs typeface="Times New Roman"/>
              </a:rPr>
              <a:t> detection.</a:t>
            </a:r>
          </a:p>
          <a:p>
            <a:pPr indent="-228600">
              <a:lnSpc>
                <a:spcPct val="90000"/>
              </a:lnSpc>
              <a:spcAft>
                <a:spcPts val="600"/>
              </a:spcAft>
              <a:buFont typeface="Arial" panose="020B0604020202020204" pitchFamily="34" charset="0"/>
              <a:buChar char="•"/>
            </a:pPr>
            <a:endParaRPr lang="en-US" sz="1000"/>
          </a:p>
        </p:txBody>
      </p:sp>
      <p:sp>
        <p:nvSpPr>
          <p:cNvPr id="4" name="TextBox 3">
            <a:extLst>
              <a:ext uri="{FF2B5EF4-FFF2-40B4-BE49-F238E27FC236}">
                <a16:creationId xmlns:a16="http://schemas.microsoft.com/office/drawing/2014/main" id="{60705F75-F62F-E827-4337-1E12DAB1EA86}"/>
              </a:ext>
            </a:extLst>
          </p:cNvPr>
          <p:cNvSpPr txBox="1"/>
          <p:nvPr/>
        </p:nvSpPr>
        <p:spPr>
          <a:xfrm>
            <a:off x="831343" y="1408317"/>
            <a:ext cx="523855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cs typeface="Times New Roman"/>
              </a:rPr>
              <a:t>      Bag of Words (</a:t>
            </a:r>
            <a:r>
              <a:rPr lang="en-US" err="1">
                <a:latin typeface="Times New Roman"/>
                <a:cs typeface="Times New Roman"/>
              </a:rPr>
              <a:t>BoW</a:t>
            </a:r>
            <a:r>
              <a:rPr lang="en-US">
                <a:latin typeface="Times New Roman"/>
                <a:cs typeface="Times New Roman"/>
              </a:rPr>
              <a:t>) is a simple and commonly used method for text representation in natural language processing. It transforms text into numerical features that machine learning models can use. In the </a:t>
            </a:r>
            <a:r>
              <a:rPr lang="en-US" err="1">
                <a:latin typeface="Times New Roman"/>
                <a:cs typeface="Times New Roman"/>
              </a:rPr>
              <a:t>BoW</a:t>
            </a:r>
            <a:r>
              <a:rPr lang="en-US">
                <a:latin typeface="Times New Roman"/>
                <a:cs typeface="Times New Roman"/>
              </a:rPr>
              <a:t> model, a text is represented as an unordered collection of words, ignoring grammar and word order but keeping track of the frequency of each word.</a:t>
            </a:r>
            <a:endParaRPr lang="en-US"/>
          </a:p>
        </p:txBody>
      </p:sp>
    </p:spTree>
    <p:extLst>
      <p:ext uri="{BB962C8B-B14F-4D97-AF65-F5344CB8AC3E}">
        <p14:creationId xmlns:p14="http://schemas.microsoft.com/office/powerpoint/2010/main" val="41317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1" name="Freeform: Shape 4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4 — Bag of Words Model in NLP. In this article, we will cover the Bag… | by  Aysel Aydin | Medium">
            <a:extLst>
              <a:ext uri="{FF2B5EF4-FFF2-40B4-BE49-F238E27FC236}">
                <a16:creationId xmlns:a16="http://schemas.microsoft.com/office/drawing/2014/main" id="{38938E41-C3A8-2D33-40D9-1D0CB993D0BA}"/>
              </a:ext>
            </a:extLst>
          </p:cNvPr>
          <p:cNvPicPr>
            <a:picLocks noChangeAspect="1"/>
          </p:cNvPicPr>
          <p:nvPr/>
        </p:nvPicPr>
        <p:blipFill>
          <a:blip r:embed="rId2"/>
          <a:stretch>
            <a:fillRect/>
          </a:stretch>
        </p:blipFill>
        <p:spPr>
          <a:xfrm>
            <a:off x="643467" y="1070779"/>
            <a:ext cx="10905066" cy="4716441"/>
          </a:xfrm>
          <a:prstGeom prst="rect">
            <a:avLst/>
          </a:prstGeom>
          <a:ln>
            <a:noFill/>
          </a:ln>
        </p:spPr>
      </p:pic>
    </p:spTree>
    <p:extLst>
      <p:ext uri="{BB962C8B-B14F-4D97-AF65-F5344CB8AC3E}">
        <p14:creationId xmlns:p14="http://schemas.microsoft.com/office/powerpoint/2010/main" val="865367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Graph on document with pen">
            <a:extLst>
              <a:ext uri="{FF2B5EF4-FFF2-40B4-BE49-F238E27FC236}">
                <a16:creationId xmlns:a16="http://schemas.microsoft.com/office/drawing/2014/main" id="{DA6648B4-F9C8-2A22-1956-32674B7EFECE}"/>
              </a:ext>
            </a:extLst>
          </p:cNvPr>
          <p:cNvPicPr>
            <a:picLocks noChangeAspect="1"/>
          </p:cNvPicPr>
          <p:nvPr/>
        </p:nvPicPr>
        <p:blipFill rotWithShape="1">
          <a:blip r:embed="rId2"/>
          <a:srcRect l="21113" r="7061" b="-3"/>
          <a:stretch/>
        </p:blipFill>
        <p:spPr>
          <a:xfrm>
            <a:off x="20" y="10"/>
            <a:ext cx="5923753" cy="6857990"/>
          </a:xfrm>
          <a:prstGeom prst="rect">
            <a:avLst/>
          </a:prstGeom>
        </p:spPr>
      </p:pic>
      <p:sp>
        <p:nvSpPr>
          <p:cNvPr id="39" name="Rectangle 38">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TextBox 3">
            <a:extLst>
              <a:ext uri="{FF2B5EF4-FFF2-40B4-BE49-F238E27FC236}">
                <a16:creationId xmlns:a16="http://schemas.microsoft.com/office/drawing/2014/main" id="{EA28DEC5-77B9-204B-4F7B-0403CCD737E9}"/>
              </a:ext>
            </a:extLst>
          </p:cNvPr>
          <p:cNvSpPr txBox="1"/>
          <p:nvPr/>
        </p:nvSpPr>
        <p:spPr>
          <a:xfrm>
            <a:off x="6268431" y="693175"/>
            <a:ext cx="5640856" cy="5733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a:lnSpc>
                <a:spcPct val="90000"/>
              </a:lnSpc>
              <a:spcAft>
                <a:spcPts val="600"/>
              </a:spcAft>
            </a:pPr>
            <a:r>
              <a:rPr lang="en-US" sz="2400" b="1" dirty="0">
                <a:latin typeface="Times New Roman"/>
                <a:cs typeface="Times New Roman"/>
              </a:rPr>
              <a:t>TF-IDF Vectorizer</a:t>
            </a:r>
          </a:p>
          <a:p>
            <a:pPr algn="just">
              <a:lnSpc>
                <a:spcPct val="90000"/>
              </a:lnSpc>
              <a:spcAft>
                <a:spcPts val="600"/>
              </a:spcAft>
            </a:pPr>
            <a:r>
              <a:rPr lang="en-US" sz="2000" dirty="0">
                <a:latin typeface="Times New Roman"/>
                <a:cs typeface="Times New Roman"/>
              </a:rPr>
              <a:t>     The Term Frequency-Inverse Document Frequency (TF-IDF) Vectorizer improves upon the Count Vectorizer by considering the importance of words across multiple documents. It calculates the frequency of a word in a document relative to its frequency in the entire dataset. This way, common words that appear frequently in many documents are down-weighted, while rare but important words are given more significance.</a:t>
            </a:r>
          </a:p>
          <a:p>
            <a:pPr indent="-228600" algn="just">
              <a:lnSpc>
                <a:spcPct val="90000"/>
              </a:lnSpc>
              <a:spcAft>
                <a:spcPts val="600"/>
              </a:spcAft>
              <a:buFont typeface="Arial" panose="020B0604020202020204" pitchFamily="34" charset="0"/>
              <a:buChar char="•"/>
            </a:pPr>
            <a:endParaRPr lang="en-US" sz="2000" dirty="0">
              <a:latin typeface="Times New Roman"/>
              <a:cs typeface="Times New Roman"/>
            </a:endParaRPr>
          </a:p>
          <a:p>
            <a:pPr algn="just">
              <a:lnSpc>
                <a:spcPct val="90000"/>
              </a:lnSpc>
              <a:spcAft>
                <a:spcPts val="600"/>
              </a:spcAft>
            </a:pPr>
            <a:r>
              <a:rPr lang="en-US" sz="2400" b="1" dirty="0">
                <a:latin typeface="Times New Roman"/>
                <a:cs typeface="Times New Roman"/>
              </a:rPr>
              <a:t>Why We Use TF-IDF Vectorizer</a:t>
            </a:r>
          </a:p>
          <a:p>
            <a:pPr algn="just">
              <a:lnSpc>
                <a:spcPct val="90000"/>
              </a:lnSpc>
              <a:spcAft>
                <a:spcPts val="600"/>
              </a:spcAft>
            </a:pPr>
            <a:r>
              <a:rPr lang="en-US" sz="2000" dirty="0">
                <a:latin typeface="Times New Roman"/>
                <a:cs typeface="Times New Roman"/>
              </a:rPr>
              <a:t>           In our project, we use the TF-IDF vectorizer because it provides a more nuanced representation of text data. By highlighting important words and downplaying common but less informative ones, TF-IDF helps our classifiers better identify patterns and features that distinguish fake rumors from genuine ones.</a:t>
            </a:r>
          </a:p>
          <a:p>
            <a:pPr indent="-228600">
              <a:lnSpc>
                <a:spcPct val="90000"/>
              </a:lnSpc>
              <a:spcAft>
                <a:spcPts val="600"/>
              </a:spcAft>
              <a:buFont typeface="Arial" panose="020B0604020202020204" pitchFamily="34" charset="0"/>
              <a:buChar char="•"/>
            </a:pPr>
            <a:endParaRPr lang="en-US" sz="1000" dirty="0"/>
          </a:p>
        </p:txBody>
      </p:sp>
    </p:spTree>
    <p:extLst>
      <p:ext uri="{BB962C8B-B14F-4D97-AF65-F5344CB8AC3E}">
        <p14:creationId xmlns:p14="http://schemas.microsoft.com/office/powerpoint/2010/main" val="3443576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F IDF | Padhai Time">
            <a:extLst>
              <a:ext uri="{FF2B5EF4-FFF2-40B4-BE49-F238E27FC236}">
                <a16:creationId xmlns:a16="http://schemas.microsoft.com/office/drawing/2014/main" id="{378A09D1-B7DD-E556-526A-4CEEABFAACDD}"/>
              </a:ext>
            </a:extLst>
          </p:cNvPr>
          <p:cNvPicPr>
            <a:picLocks noChangeAspect="1"/>
          </p:cNvPicPr>
          <p:nvPr/>
        </p:nvPicPr>
        <p:blipFill>
          <a:blip r:embed="rId2"/>
          <a:stretch>
            <a:fillRect/>
          </a:stretch>
        </p:blipFill>
        <p:spPr>
          <a:xfrm>
            <a:off x="643467" y="798152"/>
            <a:ext cx="10905066" cy="5261695"/>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2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a:t>INTRODUCTION</a:t>
            </a:r>
          </a:p>
        </p:txBody>
      </p:sp>
      <p:sp>
        <p:nvSpPr>
          <p:cNvPr id="4" name="TextBox 3">
            <a:extLst>
              <a:ext uri="{FF2B5EF4-FFF2-40B4-BE49-F238E27FC236}">
                <a16:creationId xmlns:a16="http://schemas.microsoft.com/office/drawing/2014/main" id="{EA28DEC5-77B9-204B-4F7B-0403CCD737E9}"/>
              </a:ext>
            </a:extLst>
          </p:cNvPr>
          <p:cNvSpPr txBox="1"/>
          <p:nvPr/>
        </p:nvSpPr>
        <p:spPr>
          <a:xfrm>
            <a:off x="761800" y="2053301"/>
            <a:ext cx="5334197" cy="37698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700"/>
              <a:t>The spread of fake news is a growing concern in today's digital age.</a:t>
            </a:r>
          </a:p>
          <a:p>
            <a:pPr marL="285750" indent="-228600">
              <a:lnSpc>
                <a:spcPct val="90000"/>
              </a:lnSpc>
              <a:spcAft>
                <a:spcPts val="600"/>
              </a:spcAft>
              <a:buFont typeface="Arial" panose="020B0604020202020204" pitchFamily="34" charset="0"/>
              <a:buChar char="•"/>
            </a:pPr>
            <a:r>
              <a:rPr lang="en-US" sz="1700"/>
              <a:t>Fake news can lead to misinformation, public panic, and erosion of trust.</a:t>
            </a:r>
          </a:p>
          <a:p>
            <a:pPr marL="285750" indent="-228600">
              <a:lnSpc>
                <a:spcPct val="90000"/>
              </a:lnSpc>
              <a:spcAft>
                <a:spcPts val="600"/>
              </a:spcAft>
              <a:buFont typeface="Arial" panose="020B0604020202020204" pitchFamily="34" charset="0"/>
              <a:buChar char="•"/>
            </a:pPr>
            <a:r>
              <a:rPr lang="en-US" sz="1700"/>
              <a:t>Distinguishing between real and fake news is a challenging task that requires effective detection tools.</a:t>
            </a:r>
          </a:p>
          <a:p>
            <a:pPr marL="285750" indent="-228600">
              <a:lnSpc>
                <a:spcPct val="90000"/>
              </a:lnSpc>
              <a:spcAft>
                <a:spcPts val="600"/>
              </a:spcAft>
              <a:buFont typeface="Arial" panose="020B0604020202020204" pitchFamily="34" charset="0"/>
              <a:buChar char="•"/>
            </a:pPr>
            <a:r>
              <a:rPr lang="en-US" sz="1700"/>
              <a:t>Our project utilizes Natural Language Processing (NLP) techniques to detect fake news.</a:t>
            </a:r>
          </a:p>
          <a:p>
            <a:pPr marL="285750" indent="-228600">
              <a:lnSpc>
                <a:spcPct val="90000"/>
              </a:lnSpc>
              <a:spcAft>
                <a:spcPts val="600"/>
              </a:spcAft>
              <a:buFont typeface="Arial" panose="020B0604020202020204" pitchFamily="34" charset="0"/>
              <a:buChar char="•"/>
            </a:pPr>
            <a:r>
              <a:rPr lang="en-US" sz="1700"/>
              <a:t>We have developed a user-friendly </a:t>
            </a:r>
            <a:r>
              <a:rPr lang="en-US" sz="1700" err="1"/>
              <a:t>Streamlit</a:t>
            </a:r>
            <a:r>
              <a:rPr lang="en-US" sz="1700"/>
              <a:t> app that analyzes news articles and predicts their authenticity in real-time.</a:t>
            </a:r>
          </a:p>
        </p:txBody>
      </p:sp>
      <p:pic>
        <p:nvPicPr>
          <p:cNvPr id="24" name="Picture 23" descr="Office items on a table">
            <a:extLst>
              <a:ext uri="{FF2B5EF4-FFF2-40B4-BE49-F238E27FC236}">
                <a16:creationId xmlns:a16="http://schemas.microsoft.com/office/drawing/2014/main" id="{8A512BCB-3321-86AA-6C8B-A9C71E8970ED}"/>
              </a:ext>
            </a:extLst>
          </p:cNvPr>
          <p:cNvPicPr>
            <a:picLocks noChangeAspect="1"/>
          </p:cNvPicPr>
          <p:nvPr/>
        </p:nvPicPr>
        <p:blipFill rotWithShape="1">
          <a:blip r:embed="rId2"/>
          <a:srcRect r="41298" b="-6"/>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10168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6493198" y="-365666"/>
            <a:ext cx="4491821" cy="1616203"/>
          </a:xfrm>
        </p:spPr>
        <p:txBody>
          <a:bodyPr vert="horz" lIns="91440" tIns="45720" rIns="91440" bIns="45720" rtlCol="0" anchor="b">
            <a:normAutofit/>
          </a:bodyPr>
          <a:lstStyle/>
          <a:p>
            <a:r>
              <a:rPr lang="en-US" sz="3200"/>
              <a:t>STREAMLIT</a:t>
            </a:r>
          </a:p>
        </p:txBody>
      </p:sp>
      <p:pic>
        <p:nvPicPr>
          <p:cNvPr id="39" name="Picture 38">
            <a:extLst>
              <a:ext uri="{FF2B5EF4-FFF2-40B4-BE49-F238E27FC236}">
                <a16:creationId xmlns:a16="http://schemas.microsoft.com/office/drawing/2014/main" id="{871BF1ED-87A8-C3CA-A6DB-EF5D41789E1F}"/>
              </a:ext>
            </a:extLst>
          </p:cNvPr>
          <p:cNvPicPr>
            <a:picLocks noChangeAspect="1"/>
          </p:cNvPicPr>
          <p:nvPr/>
        </p:nvPicPr>
        <p:blipFill rotWithShape="1">
          <a:blip r:embed="rId2"/>
          <a:srcRect l="15410" r="21740" b="-4"/>
          <a:stretch/>
        </p:blipFill>
        <p:spPr>
          <a:xfrm>
            <a:off x="19" y="10"/>
            <a:ext cx="6095980" cy="6857990"/>
          </a:xfrm>
          <a:prstGeom prst="rect">
            <a:avLst/>
          </a:prstGeom>
        </p:spPr>
      </p:pic>
      <p:sp>
        <p:nvSpPr>
          <p:cNvPr id="3" name="TextBox 2">
            <a:extLst>
              <a:ext uri="{FF2B5EF4-FFF2-40B4-BE49-F238E27FC236}">
                <a16:creationId xmlns:a16="http://schemas.microsoft.com/office/drawing/2014/main" id="{057BF128-9732-2A96-09D0-2390F36E6BB5}"/>
              </a:ext>
            </a:extLst>
          </p:cNvPr>
          <p:cNvSpPr txBox="1"/>
          <p:nvPr/>
        </p:nvSpPr>
        <p:spPr>
          <a:xfrm>
            <a:off x="6493198" y="1455174"/>
            <a:ext cx="5268197" cy="51731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90000"/>
              </a:lnSpc>
              <a:spcAft>
                <a:spcPts val="600"/>
              </a:spcAft>
            </a:pPr>
            <a:r>
              <a:rPr lang="en-US" dirty="0">
                <a:latin typeface="Times New Roman"/>
                <a:cs typeface="Times New Roman"/>
              </a:rPr>
              <a:t>     </a:t>
            </a:r>
            <a:r>
              <a:rPr lang="en-US" dirty="0" err="1">
                <a:latin typeface="Times New Roman"/>
                <a:cs typeface="Times New Roman"/>
              </a:rPr>
              <a:t>Streamlit</a:t>
            </a:r>
            <a:r>
              <a:rPr lang="en-US" dirty="0">
                <a:latin typeface="Times New Roman"/>
                <a:cs typeface="Times New Roman"/>
              </a:rPr>
              <a:t> is an open-source Python library used to create interactive, web-based applications for data science and machine learning projects. It allows you to build custom web apps quickly and easily, using just a few lines of Python code.</a:t>
            </a:r>
            <a:endParaRPr lang="en-US" dirty="0"/>
          </a:p>
          <a:p>
            <a:pPr indent="-228600" algn="just">
              <a:lnSpc>
                <a:spcPct val="90000"/>
              </a:lnSpc>
              <a:spcAft>
                <a:spcPts val="600"/>
              </a:spcAft>
              <a:buFont typeface="Arial" panose="020B0604020202020204" pitchFamily="34" charset="0"/>
              <a:buChar char="•"/>
            </a:pPr>
            <a:endParaRPr lang="en-US" dirty="0">
              <a:latin typeface="Times New Roman"/>
              <a:cs typeface="Times New Roman"/>
            </a:endParaRPr>
          </a:p>
          <a:p>
            <a:pPr algn="just">
              <a:lnSpc>
                <a:spcPct val="90000"/>
              </a:lnSpc>
              <a:spcAft>
                <a:spcPts val="600"/>
              </a:spcAft>
            </a:pPr>
            <a:r>
              <a:rPr lang="en-US" dirty="0">
                <a:latin typeface="Times New Roman"/>
                <a:cs typeface="Times New Roman"/>
              </a:rPr>
              <a:t>      We use </a:t>
            </a:r>
            <a:r>
              <a:rPr lang="en-US" dirty="0" err="1">
                <a:latin typeface="Times New Roman"/>
                <a:cs typeface="Times New Roman"/>
              </a:rPr>
              <a:t>Streamlit</a:t>
            </a:r>
            <a:r>
              <a:rPr lang="en-US" dirty="0">
                <a:latin typeface="Times New Roman"/>
                <a:cs typeface="Times New Roman"/>
              </a:rPr>
              <a:t> in our project to create an interactive and user-friendly interface for visualizing and analyzing fake rumors. It helps us present our results in a clear and accessible way, making it easier for users to interact with our model and understand its findings.</a:t>
            </a:r>
          </a:p>
          <a:p>
            <a:pPr indent="-228600" algn="just">
              <a:lnSpc>
                <a:spcPct val="90000"/>
              </a:lnSpc>
              <a:spcAft>
                <a:spcPts val="600"/>
              </a:spcAft>
              <a:buFont typeface="Arial" panose="020B0604020202020204" pitchFamily="34" charset="0"/>
              <a:buChar char="•"/>
            </a:pPr>
            <a:endParaRPr lang="en-US" dirty="0">
              <a:latin typeface="Times New Roman"/>
              <a:cs typeface="Times New Roman"/>
            </a:endParaRPr>
          </a:p>
          <a:p>
            <a:pPr algn="just">
              <a:lnSpc>
                <a:spcPct val="90000"/>
              </a:lnSpc>
              <a:spcAft>
                <a:spcPts val="600"/>
              </a:spcAft>
            </a:pPr>
            <a:r>
              <a:rPr lang="en-US" dirty="0">
                <a:latin typeface="Times New Roman"/>
                <a:cs typeface="Times New Roman"/>
              </a:rPr>
              <a:t>1. </a:t>
            </a:r>
            <a:r>
              <a:rPr lang="en-US" b="1" dirty="0">
                <a:latin typeface="Times New Roman"/>
                <a:cs typeface="Times New Roman"/>
              </a:rPr>
              <a:t>DATA VISUALIZATION</a:t>
            </a:r>
            <a:r>
              <a:rPr lang="en-US" dirty="0">
                <a:latin typeface="Times New Roman"/>
                <a:cs typeface="Times New Roman"/>
              </a:rPr>
              <a:t>: </a:t>
            </a:r>
            <a:r>
              <a:rPr lang="en-US" dirty="0" err="1">
                <a:latin typeface="Times New Roman"/>
                <a:cs typeface="Times New Roman"/>
              </a:rPr>
              <a:t>Streamlit</a:t>
            </a:r>
            <a:r>
              <a:rPr lang="en-US" dirty="0">
                <a:latin typeface="Times New Roman"/>
                <a:cs typeface="Times New Roman"/>
              </a:rPr>
              <a:t> allows us to create dynamic visualizations of our data and model results. Users can interact with these visualizations to explore patterns and insights in the data.</a:t>
            </a:r>
          </a:p>
          <a:p>
            <a:pPr indent="-228600">
              <a:lnSpc>
                <a:spcPct val="90000"/>
              </a:lnSpc>
              <a:spcAft>
                <a:spcPts val="600"/>
              </a:spcAft>
              <a:buFont typeface="Arial" panose="020B0604020202020204" pitchFamily="34" charset="0"/>
              <a:buChar char="•"/>
            </a:pPr>
            <a:endParaRPr lang="en-US" sz="1300" dirty="0"/>
          </a:p>
        </p:txBody>
      </p:sp>
    </p:spTree>
    <p:extLst>
      <p:ext uri="{BB962C8B-B14F-4D97-AF65-F5344CB8AC3E}">
        <p14:creationId xmlns:p14="http://schemas.microsoft.com/office/powerpoint/2010/main" val="2367178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30">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057BF128-9732-2A96-09D0-2390F36E6BB5}"/>
              </a:ext>
            </a:extLst>
          </p:cNvPr>
          <p:cNvSpPr txBox="1"/>
          <p:nvPr/>
        </p:nvSpPr>
        <p:spPr>
          <a:xfrm>
            <a:off x="1006698" y="1065055"/>
            <a:ext cx="10020453" cy="470680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90000"/>
              </a:lnSpc>
              <a:spcAft>
                <a:spcPts val="600"/>
              </a:spcAft>
            </a:pPr>
            <a:r>
              <a:rPr lang="en-US" sz="2000" dirty="0">
                <a:solidFill>
                  <a:schemeClr val="tx2"/>
                </a:solidFill>
                <a:latin typeface="Times New Roman"/>
                <a:cs typeface="Times New Roman"/>
              </a:rPr>
              <a:t>2. </a:t>
            </a:r>
            <a:r>
              <a:rPr lang="en-US" sz="2000" b="1" dirty="0">
                <a:solidFill>
                  <a:schemeClr val="tx2"/>
                </a:solidFill>
                <a:latin typeface="Times New Roman"/>
                <a:cs typeface="Times New Roman"/>
              </a:rPr>
              <a:t>USER INTERACTION</a:t>
            </a:r>
            <a:r>
              <a:rPr lang="en-US" sz="2000" dirty="0">
                <a:solidFill>
                  <a:schemeClr val="tx2"/>
                </a:solidFill>
                <a:latin typeface="Times New Roman"/>
                <a:cs typeface="Times New Roman"/>
              </a:rPr>
              <a:t>: We can add interactive widgets to our app, enabling users to input text, select parameters, and run analyses on the fly. For example, users can input a news article and get an immediate analysis of whether it's likely to be fake or genuine.</a:t>
            </a:r>
            <a:br>
              <a:rPr lang="en-US" sz="2000" dirty="0">
                <a:latin typeface="Times New Roman"/>
              </a:rPr>
            </a:br>
            <a:endParaRPr lang="en-US" sz="2000" dirty="0">
              <a:solidFill>
                <a:schemeClr val="tx2"/>
              </a:solidFill>
              <a:latin typeface="Times New Roman"/>
              <a:cs typeface="Times New Roman"/>
            </a:endParaRPr>
          </a:p>
          <a:p>
            <a:pPr algn="just">
              <a:lnSpc>
                <a:spcPct val="90000"/>
              </a:lnSpc>
              <a:spcAft>
                <a:spcPts val="600"/>
              </a:spcAft>
            </a:pPr>
            <a:r>
              <a:rPr lang="en-US" sz="2000" dirty="0">
                <a:solidFill>
                  <a:schemeClr val="tx2"/>
                </a:solidFill>
                <a:latin typeface="Times New Roman"/>
                <a:cs typeface="Times New Roman"/>
              </a:rPr>
              <a:t>3. </a:t>
            </a:r>
            <a:r>
              <a:rPr lang="en-US" sz="2000" b="1" dirty="0">
                <a:solidFill>
                  <a:schemeClr val="tx2"/>
                </a:solidFill>
                <a:latin typeface="Times New Roman"/>
                <a:cs typeface="Times New Roman"/>
              </a:rPr>
              <a:t>REAL-TIME FEEDBACK</a:t>
            </a:r>
            <a:r>
              <a:rPr lang="en-US" sz="2000" dirty="0">
                <a:solidFill>
                  <a:schemeClr val="tx2"/>
                </a:solidFill>
                <a:latin typeface="Times New Roman"/>
                <a:cs typeface="Times New Roman"/>
              </a:rPr>
              <a:t>: As users interact with the app, </a:t>
            </a:r>
            <a:r>
              <a:rPr lang="en-US" sz="2000" dirty="0" err="1">
                <a:solidFill>
                  <a:schemeClr val="tx2"/>
                </a:solidFill>
                <a:latin typeface="Times New Roman"/>
                <a:cs typeface="Times New Roman"/>
              </a:rPr>
              <a:t>Streamlit</a:t>
            </a:r>
            <a:r>
              <a:rPr lang="en-US" sz="2000" dirty="0">
                <a:solidFill>
                  <a:schemeClr val="tx2"/>
                </a:solidFill>
                <a:latin typeface="Times New Roman"/>
                <a:cs typeface="Times New Roman"/>
              </a:rPr>
              <a:t> provides real-time feedback, displaying results and visualizations instantly. This enhances the user experience and makes our tool more responsive and informative.</a:t>
            </a:r>
          </a:p>
          <a:p>
            <a:pPr indent="-228600" algn="just">
              <a:lnSpc>
                <a:spcPct val="90000"/>
              </a:lnSpc>
              <a:spcAft>
                <a:spcPts val="600"/>
              </a:spcAft>
              <a:buFont typeface="Arial" panose="020B0604020202020204" pitchFamily="34" charset="0"/>
              <a:buChar char="•"/>
            </a:pPr>
            <a:endParaRPr lang="en-US" sz="2000" dirty="0">
              <a:solidFill>
                <a:schemeClr val="tx2"/>
              </a:solidFill>
              <a:latin typeface="Times New Roman"/>
              <a:cs typeface="Times New Roman"/>
            </a:endParaRPr>
          </a:p>
          <a:p>
            <a:pPr marL="285750" indent="-228600" algn="just">
              <a:lnSpc>
                <a:spcPct val="90000"/>
              </a:lnSpc>
              <a:spcAft>
                <a:spcPts val="600"/>
              </a:spcAft>
              <a:buFont typeface="Arial" panose="020B0604020202020204" pitchFamily="34" charset="0"/>
              <a:buChar char="•"/>
            </a:pPr>
            <a:r>
              <a:rPr lang="en-US" sz="2000" dirty="0">
                <a:solidFill>
                  <a:schemeClr val="tx2"/>
                </a:solidFill>
                <a:latin typeface="Times New Roman"/>
                <a:cs typeface="Times New Roman"/>
              </a:rPr>
              <a:t>Sets page configuration including title, icon, and layout.</a:t>
            </a:r>
          </a:p>
          <a:p>
            <a:pPr marL="285750" indent="-228600" algn="just">
              <a:lnSpc>
                <a:spcPct val="90000"/>
              </a:lnSpc>
              <a:spcAft>
                <a:spcPts val="600"/>
              </a:spcAft>
              <a:buFont typeface="Arial" panose="020B0604020202020204" pitchFamily="34" charset="0"/>
              <a:buChar char="•"/>
            </a:pPr>
            <a:r>
              <a:rPr lang="en-US" sz="2000" dirty="0">
                <a:solidFill>
                  <a:schemeClr val="tx2"/>
                </a:solidFill>
                <a:latin typeface="Times New Roman"/>
                <a:cs typeface="Times New Roman"/>
              </a:rPr>
              <a:t>Displays the title and a PNG image for visualization.</a:t>
            </a:r>
          </a:p>
          <a:p>
            <a:pPr marL="285750" indent="-228600" algn="just">
              <a:lnSpc>
                <a:spcPct val="90000"/>
              </a:lnSpc>
              <a:spcAft>
                <a:spcPts val="600"/>
              </a:spcAft>
              <a:buFont typeface="Arial" panose="020B0604020202020204" pitchFamily="34" charset="0"/>
              <a:buChar char="•"/>
            </a:pPr>
            <a:r>
              <a:rPr lang="en-US" sz="2000" dirty="0">
                <a:solidFill>
                  <a:schemeClr val="tx2"/>
                </a:solidFill>
                <a:latin typeface="Times New Roman"/>
                <a:cs typeface="Times New Roman"/>
              </a:rPr>
              <a:t>Hides the </a:t>
            </a:r>
            <a:r>
              <a:rPr lang="en-US" sz="2000" dirty="0" err="1">
                <a:solidFill>
                  <a:schemeClr val="tx2"/>
                </a:solidFill>
                <a:latin typeface="Times New Roman"/>
                <a:cs typeface="Times New Roman"/>
              </a:rPr>
              <a:t>Streamlit</a:t>
            </a:r>
            <a:r>
              <a:rPr lang="en-US" sz="2000" dirty="0">
                <a:solidFill>
                  <a:schemeClr val="tx2"/>
                </a:solidFill>
                <a:latin typeface="Times New Roman"/>
                <a:cs typeface="Times New Roman"/>
              </a:rPr>
              <a:t> style for a cleaner interface.</a:t>
            </a:r>
          </a:p>
          <a:p>
            <a:pPr marL="285750" indent="-228600" algn="just">
              <a:lnSpc>
                <a:spcPct val="90000"/>
              </a:lnSpc>
              <a:spcAft>
                <a:spcPts val="600"/>
              </a:spcAft>
              <a:buFont typeface="Arial" panose="020B0604020202020204" pitchFamily="34" charset="0"/>
              <a:buChar char="•"/>
            </a:pPr>
            <a:r>
              <a:rPr lang="en-US" sz="2000" dirty="0">
                <a:solidFill>
                  <a:schemeClr val="tx2"/>
                </a:solidFill>
                <a:latin typeface="Times New Roman"/>
                <a:cs typeface="Times New Roman"/>
              </a:rPr>
              <a:t>Provides a text area for users to input news articles.</a:t>
            </a:r>
          </a:p>
          <a:p>
            <a:pPr marL="285750" indent="-228600" algn="just">
              <a:lnSpc>
                <a:spcPct val="90000"/>
              </a:lnSpc>
              <a:spcAft>
                <a:spcPts val="600"/>
              </a:spcAft>
              <a:buFont typeface="Arial" panose="020B0604020202020204" pitchFamily="34" charset="0"/>
              <a:buChar char="•"/>
            </a:pPr>
            <a:r>
              <a:rPr lang="en-US" sz="2000" dirty="0">
                <a:solidFill>
                  <a:schemeClr val="tx2"/>
                </a:solidFill>
                <a:latin typeface="Times New Roman"/>
                <a:cs typeface="Times New Roman"/>
              </a:rPr>
              <a:t>Upon clicking the "Check" button, predicts the authenticity of the input news article using the trained model and displays the result.</a:t>
            </a:r>
          </a:p>
          <a:p>
            <a:pPr indent="-228600">
              <a:lnSpc>
                <a:spcPct val="90000"/>
              </a:lnSpc>
              <a:spcAft>
                <a:spcPts val="600"/>
              </a:spcAft>
              <a:buFont typeface="Arial" panose="020B0604020202020204" pitchFamily="34" charset="0"/>
              <a:buChar char="•"/>
            </a:pPr>
            <a:endParaRPr lang="en-US" sz="1300" dirty="0">
              <a:solidFill>
                <a:schemeClr val="tx2"/>
              </a:solidFill>
            </a:endParaRPr>
          </a:p>
        </p:txBody>
      </p:sp>
      <p:grpSp>
        <p:nvGrpSpPr>
          <p:cNvPr id="37" name="Group 36">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8" name="Freeform: Shape 37">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38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761800" y="215661"/>
            <a:ext cx="5779895" cy="1708242"/>
          </a:xfrm>
        </p:spPr>
        <p:txBody>
          <a:bodyPr vert="horz" lIns="91440" tIns="45720" rIns="91440" bIns="45720" rtlCol="0" anchor="ctr">
            <a:normAutofit/>
          </a:bodyPr>
          <a:lstStyle/>
          <a:p>
            <a:r>
              <a:rPr lang="en-US" sz="4000" dirty="0"/>
              <a:t>PERFORMANCE METRICS</a:t>
            </a:r>
          </a:p>
        </p:txBody>
      </p:sp>
      <p:sp>
        <p:nvSpPr>
          <p:cNvPr id="3" name="TextBox 2">
            <a:extLst>
              <a:ext uri="{FF2B5EF4-FFF2-40B4-BE49-F238E27FC236}">
                <a16:creationId xmlns:a16="http://schemas.microsoft.com/office/drawing/2014/main" id="{057BF128-9732-2A96-09D0-2390F36E6BB5}"/>
              </a:ext>
            </a:extLst>
          </p:cNvPr>
          <p:cNvSpPr txBox="1"/>
          <p:nvPr/>
        </p:nvSpPr>
        <p:spPr>
          <a:xfrm>
            <a:off x="761800" y="2297716"/>
            <a:ext cx="5779895" cy="37698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gn="just">
              <a:lnSpc>
                <a:spcPct val="90000"/>
              </a:lnSpc>
              <a:spcAft>
                <a:spcPts val="600"/>
              </a:spcAft>
            </a:pPr>
            <a:r>
              <a:rPr lang="en-US" dirty="0">
                <a:latin typeface="Times New Roman"/>
                <a:cs typeface="Times New Roman"/>
              </a:rPr>
              <a:t>       Performance metrics is a set of metrics used to evaluate the effectiveness and accuracy of a machine learning model. It helps us understand how well our model is performing in classifying data correctly.</a:t>
            </a:r>
            <a:endParaRPr lang="en-US" dirty="0"/>
          </a:p>
          <a:p>
            <a:pPr indent="-228600" algn="just">
              <a:lnSpc>
                <a:spcPct val="90000"/>
              </a:lnSpc>
              <a:spcAft>
                <a:spcPts val="600"/>
              </a:spcAft>
              <a:buFont typeface="Arial" panose="020B0604020202020204" pitchFamily="34" charset="0"/>
              <a:buChar char="•"/>
            </a:pPr>
            <a:endParaRPr lang="en-US" dirty="0">
              <a:latin typeface="Times New Roman"/>
              <a:cs typeface="Times New Roman"/>
            </a:endParaRPr>
          </a:p>
          <a:p>
            <a:pPr algn="just">
              <a:lnSpc>
                <a:spcPct val="90000"/>
              </a:lnSpc>
              <a:spcAft>
                <a:spcPts val="600"/>
              </a:spcAft>
            </a:pPr>
            <a:r>
              <a:rPr lang="en-US" sz="2400" b="1" dirty="0">
                <a:latin typeface="Times New Roman"/>
                <a:cs typeface="Times New Roman"/>
              </a:rPr>
              <a:t>Why do we consider performance metrics?</a:t>
            </a:r>
          </a:p>
          <a:p>
            <a:pPr algn="just">
              <a:lnSpc>
                <a:spcPct val="90000"/>
              </a:lnSpc>
              <a:spcAft>
                <a:spcPts val="600"/>
              </a:spcAft>
            </a:pPr>
            <a:r>
              <a:rPr lang="en-US" dirty="0">
                <a:latin typeface="Times New Roman"/>
                <a:cs typeface="Times New Roman"/>
              </a:rPr>
              <a:t>        We use a performance metrices in our project to ensure that our model accurately identifies fake and genuine rumors. By analyzing these metrics, we can determine the strengths and weaknesses of our model and make necessary adjustments to improve its performance.</a:t>
            </a:r>
          </a:p>
          <a:p>
            <a:pPr indent="-228600" algn="just">
              <a:lnSpc>
                <a:spcPct val="90000"/>
              </a:lnSpc>
              <a:spcAft>
                <a:spcPts val="600"/>
              </a:spcAft>
              <a:buFont typeface="Arial" panose="020B0604020202020204" pitchFamily="34" charset="0"/>
              <a:buChar char="•"/>
            </a:pPr>
            <a:endParaRPr lang="en-US" dirty="0">
              <a:latin typeface="Times New Roman"/>
              <a:cs typeface="Times New Roman"/>
            </a:endParaRPr>
          </a:p>
          <a:p>
            <a:pPr algn="just">
              <a:lnSpc>
                <a:spcPct val="90000"/>
              </a:lnSpc>
              <a:spcAft>
                <a:spcPts val="600"/>
              </a:spcAft>
            </a:pPr>
            <a:r>
              <a:rPr lang="en-US" dirty="0">
                <a:latin typeface="Times New Roman"/>
                <a:cs typeface="Times New Roman"/>
              </a:rPr>
              <a:t>Key Performance Metrices:</a:t>
            </a:r>
          </a:p>
          <a:p>
            <a:pPr algn="just">
              <a:lnSpc>
                <a:spcPct val="90000"/>
              </a:lnSpc>
              <a:spcAft>
                <a:spcPts val="600"/>
              </a:spcAft>
            </a:pPr>
            <a:r>
              <a:rPr lang="en-US" dirty="0">
                <a:latin typeface="Times New Roman"/>
                <a:cs typeface="Times New Roman"/>
              </a:rPr>
              <a:t>                                                       ACCURACY</a:t>
            </a:r>
          </a:p>
          <a:p>
            <a:pPr algn="just">
              <a:lnSpc>
                <a:spcPct val="90000"/>
              </a:lnSpc>
              <a:spcAft>
                <a:spcPts val="600"/>
              </a:spcAft>
            </a:pPr>
            <a:r>
              <a:rPr lang="en-US" dirty="0">
                <a:latin typeface="Times New Roman"/>
                <a:cs typeface="Times New Roman"/>
              </a:rPr>
              <a:t>                                                       PRECISION</a:t>
            </a:r>
          </a:p>
          <a:p>
            <a:pPr algn="just">
              <a:lnSpc>
                <a:spcPct val="90000"/>
              </a:lnSpc>
              <a:spcAft>
                <a:spcPts val="600"/>
              </a:spcAft>
            </a:pPr>
            <a:r>
              <a:rPr lang="en-US" dirty="0">
                <a:latin typeface="Times New Roman"/>
                <a:cs typeface="Times New Roman"/>
              </a:rPr>
              <a:t>                                                       RECALL(SENSITIVITY)</a:t>
            </a:r>
          </a:p>
          <a:p>
            <a:pPr algn="just">
              <a:lnSpc>
                <a:spcPct val="90000"/>
              </a:lnSpc>
              <a:spcAft>
                <a:spcPts val="600"/>
              </a:spcAft>
            </a:pPr>
            <a:r>
              <a:rPr lang="en-US" dirty="0">
                <a:latin typeface="Times New Roman"/>
                <a:cs typeface="Times New Roman"/>
              </a:rPr>
              <a:t>                                                        F1 SCORE</a:t>
            </a:r>
            <a:endParaRPr lang="en-US" dirty="0"/>
          </a:p>
          <a:p>
            <a:pPr indent="-228600">
              <a:lnSpc>
                <a:spcPct val="90000"/>
              </a:lnSpc>
              <a:spcAft>
                <a:spcPts val="600"/>
              </a:spcAft>
              <a:buFont typeface="Arial" panose="020B0604020202020204" pitchFamily="34" charset="0"/>
              <a:buChar char="•"/>
            </a:pPr>
            <a:endParaRPr lang="en-US" sz="1100" dirty="0"/>
          </a:p>
        </p:txBody>
      </p:sp>
      <p:pic>
        <p:nvPicPr>
          <p:cNvPr id="24" name="Picture 23" descr="Top view of cubes connected with black lines">
            <a:extLst>
              <a:ext uri="{FF2B5EF4-FFF2-40B4-BE49-F238E27FC236}">
                <a16:creationId xmlns:a16="http://schemas.microsoft.com/office/drawing/2014/main" id="{66620A21-1A1A-0CBA-766C-C0C56E60F2D5}"/>
              </a:ext>
            </a:extLst>
          </p:cNvPr>
          <p:cNvPicPr>
            <a:picLocks noChangeAspect="1"/>
          </p:cNvPicPr>
          <p:nvPr/>
        </p:nvPicPr>
        <p:blipFill rotWithShape="1">
          <a:blip r:embed="rId2"/>
          <a:srcRect l="26032" r="15726"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746868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CB20B60B-8E2E-08CB-8B80-039F9EB485E0}"/>
              </a:ext>
            </a:extLst>
          </p:cNvPr>
          <p:cNvSpPr>
            <a:spLocks noGrp="1"/>
          </p:cNvSpPr>
          <p:nvPr>
            <p:ph type="title"/>
          </p:nvPr>
        </p:nvSpPr>
        <p:spPr>
          <a:xfrm>
            <a:off x="838200" y="557188"/>
            <a:ext cx="4862848" cy="5569291"/>
          </a:xfrm>
        </p:spPr>
        <p:txBody>
          <a:bodyPr vert="horz" lIns="91440" tIns="45720" rIns="91440" bIns="45720" rtlCol="0">
            <a:normAutofit/>
          </a:bodyPr>
          <a:lstStyle/>
          <a:p>
            <a:r>
              <a:rPr lang="en-US" sz="5200" dirty="0"/>
              <a:t>PERFORMANCE METRICS</a:t>
            </a:r>
          </a:p>
        </p:txBody>
      </p:sp>
      <p:graphicFrame>
        <p:nvGraphicFramePr>
          <p:cNvPr id="40" name="TextBox 2">
            <a:extLst>
              <a:ext uri="{FF2B5EF4-FFF2-40B4-BE49-F238E27FC236}">
                <a16:creationId xmlns:a16="http://schemas.microsoft.com/office/drawing/2014/main" id="{4AFAF2DB-58C0-3573-827F-13E79A784D9B}"/>
              </a:ext>
            </a:extLst>
          </p:cNvPr>
          <p:cNvGraphicFramePr/>
          <p:nvPr>
            <p:extLst>
              <p:ext uri="{D42A27DB-BD31-4B8C-83A1-F6EECF244321}">
                <p14:modId xmlns:p14="http://schemas.microsoft.com/office/powerpoint/2010/main" val="507091511"/>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1689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Multi-coloured push pins connected by a black wire">
            <a:extLst>
              <a:ext uri="{FF2B5EF4-FFF2-40B4-BE49-F238E27FC236}">
                <a16:creationId xmlns:a16="http://schemas.microsoft.com/office/drawing/2014/main" id="{697812A1-8331-2402-91B5-E044F51FCFFF}"/>
              </a:ext>
            </a:extLst>
          </p:cNvPr>
          <p:cNvPicPr>
            <a:picLocks noChangeAspect="1"/>
          </p:cNvPicPr>
          <p:nvPr/>
        </p:nvPicPr>
        <p:blipFill rotWithShape="1">
          <a:blip r:embed="rId2"/>
          <a:srcRect l="2605" r="44736" b="-2"/>
          <a:stretch/>
        </p:blipFill>
        <p:spPr>
          <a:xfrm>
            <a:off x="-1" y="-2"/>
            <a:ext cx="4015595" cy="6858002"/>
          </a:xfrm>
          <a:prstGeom prst="rect">
            <a:avLst/>
          </a:prstGeom>
        </p:spPr>
      </p:pic>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4275015" y="3119"/>
            <a:ext cx="5464968" cy="1559301"/>
          </a:xfrm>
        </p:spPr>
        <p:txBody>
          <a:bodyPr vert="horz" lIns="91440" tIns="45720" rIns="91440" bIns="45720" rtlCol="0" anchor="ctr">
            <a:normAutofit/>
          </a:bodyPr>
          <a:lstStyle/>
          <a:p>
            <a:r>
              <a:rPr lang="en-US" sz="4000" dirty="0"/>
              <a:t>CONFUSION MATRIX</a:t>
            </a:r>
          </a:p>
        </p:txBody>
      </p:sp>
      <p:sp>
        <p:nvSpPr>
          <p:cNvPr id="3" name="TextBox 2">
            <a:extLst>
              <a:ext uri="{FF2B5EF4-FFF2-40B4-BE49-F238E27FC236}">
                <a16:creationId xmlns:a16="http://schemas.microsoft.com/office/drawing/2014/main" id="{057BF128-9732-2A96-09D0-2390F36E6BB5}"/>
              </a:ext>
            </a:extLst>
          </p:cNvPr>
          <p:cNvSpPr txBox="1"/>
          <p:nvPr/>
        </p:nvSpPr>
        <p:spPr>
          <a:xfrm>
            <a:off x="4016223" y="1564256"/>
            <a:ext cx="7792132" cy="515027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gn="just">
              <a:lnSpc>
                <a:spcPct val="90000"/>
              </a:lnSpc>
              <a:spcAft>
                <a:spcPts val="600"/>
              </a:spcAft>
            </a:pPr>
            <a:r>
              <a:rPr lang="en-US">
                <a:latin typeface="Times New Roman"/>
                <a:cs typeface="Times New Roman"/>
              </a:rPr>
              <a:t>    A confusion matrix is a table used to evaluate the performance of a classification model. It shows the actual versus predicted classifications, helping to understand how well the model is distinguishing between different classes.</a:t>
            </a:r>
            <a:endParaRPr lang="en-US"/>
          </a:p>
          <a:p>
            <a:pPr algn="just">
              <a:lnSpc>
                <a:spcPct val="90000"/>
              </a:lnSpc>
              <a:spcAft>
                <a:spcPts val="600"/>
              </a:spcAft>
            </a:pPr>
            <a:r>
              <a:rPr lang="en-US">
                <a:latin typeface="Times New Roman"/>
                <a:cs typeface="Times New Roman"/>
              </a:rPr>
              <a:t>    We use a confusion matrix in our project to measure the accuracy and effectiveness of our model in detecting fake rumors. It helps us identify how many instances were correctly or incorrectly classified, providing a clear picture of the model's performance.</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indent="-228600" algn="just">
              <a:lnSpc>
                <a:spcPct val="90000"/>
              </a:lnSpc>
              <a:spcAft>
                <a:spcPts val="600"/>
              </a:spcAft>
              <a:buFont typeface="Arial" panose="020B0604020202020204" pitchFamily="34" charset="0"/>
              <a:buChar char="•"/>
            </a:pPr>
            <a:r>
              <a:rPr lang="en-US">
                <a:latin typeface="Times New Roman"/>
                <a:cs typeface="Times New Roman"/>
              </a:rPr>
              <a:t>1. </a:t>
            </a:r>
            <a:r>
              <a:rPr lang="en-US" b="1">
                <a:latin typeface="Times New Roman"/>
                <a:cs typeface="Times New Roman"/>
              </a:rPr>
              <a:t>PERFORMANCE EVALUATION</a:t>
            </a:r>
            <a:r>
              <a:rPr lang="en-US">
                <a:latin typeface="Times New Roman"/>
                <a:cs typeface="Times New Roman"/>
              </a:rPr>
              <a:t>: By analyzing the values in the confusion matrix, we can calculate various performance metrics, such as accuracy, precision, recall, and F1 score. These metrics give us insights into how well our model is performing.</a:t>
            </a:r>
          </a:p>
          <a:p>
            <a:pPr indent="-228600" algn="just">
              <a:lnSpc>
                <a:spcPct val="90000"/>
              </a:lnSpc>
              <a:spcAft>
                <a:spcPts val="600"/>
              </a:spcAft>
              <a:buFont typeface="Arial" panose="020B0604020202020204" pitchFamily="34" charset="0"/>
              <a:buChar char="•"/>
            </a:pPr>
            <a:r>
              <a:rPr lang="en-US">
                <a:latin typeface="Times New Roman"/>
                <a:cs typeface="Times New Roman"/>
              </a:rPr>
              <a:t>2. </a:t>
            </a:r>
            <a:r>
              <a:rPr lang="en-US" b="1">
                <a:latin typeface="Times New Roman"/>
                <a:cs typeface="Times New Roman"/>
              </a:rPr>
              <a:t>IDENTIFYING WEAKNESSES</a:t>
            </a:r>
            <a:r>
              <a:rPr lang="en-US">
                <a:latin typeface="Times New Roman"/>
                <a:cs typeface="Times New Roman"/>
              </a:rPr>
              <a:t>: The confusion matrix helps us pinpoint where the model is making mistakes, such as misclassifying genuine rumors as fake or vice versa. This information is crucial for refining and improving the model.</a:t>
            </a:r>
          </a:p>
          <a:p>
            <a:pPr indent="-228600" algn="just">
              <a:lnSpc>
                <a:spcPct val="90000"/>
              </a:lnSpc>
              <a:spcAft>
                <a:spcPts val="600"/>
              </a:spcAft>
              <a:buFont typeface="Arial" panose="020B0604020202020204" pitchFamily="34" charset="0"/>
              <a:buChar char="•"/>
            </a:pPr>
            <a:r>
              <a:rPr lang="en-US">
                <a:latin typeface="Times New Roman"/>
                <a:cs typeface="Times New Roman"/>
              </a:rPr>
              <a:t>3. </a:t>
            </a:r>
            <a:r>
              <a:rPr lang="en-US" b="1">
                <a:latin typeface="Times New Roman"/>
                <a:cs typeface="Times New Roman"/>
              </a:rPr>
              <a:t>BALANCING THE MODEL</a:t>
            </a:r>
            <a:r>
              <a:rPr lang="en-US">
                <a:latin typeface="Times New Roman"/>
                <a:cs typeface="Times New Roman"/>
              </a:rPr>
              <a:t>: If we notice a high number of false positives or false negatives, we can adjust our model or retrain it with more balanced data to improve its performance.</a:t>
            </a:r>
          </a:p>
          <a:p>
            <a:pPr indent="-228600">
              <a:lnSpc>
                <a:spcPct val="90000"/>
              </a:lnSpc>
              <a:spcAft>
                <a:spcPts val="600"/>
              </a:spcAft>
              <a:buFont typeface="Arial" panose="020B0604020202020204" pitchFamily="34" charset="0"/>
              <a:buChar char="•"/>
            </a:pPr>
            <a:endParaRPr lang="en-US">
              <a:latin typeface="Times New Roman"/>
              <a:cs typeface="Times New Roman"/>
            </a:endParaRPr>
          </a:p>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2620184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7BF128-9732-2A96-09D0-2390F36E6BB5}"/>
              </a:ext>
            </a:extLst>
          </p:cNvPr>
          <p:cNvSpPr txBox="1"/>
          <p:nvPr/>
        </p:nvSpPr>
        <p:spPr>
          <a:xfrm>
            <a:off x="645314" y="363057"/>
            <a:ext cx="446417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gn="just">
              <a:lnSpc>
                <a:spcPct val="90000"/>
              </a:lnSpc>
              <a:spcAft>
                <a:spcPts val="600"/>
              </a:spcAft>
              <a:buFont typeface="Arial" panose="020B0604020202020204" pitchFamily="34" charset="0"/>
              <a:buChar char="•"/>
            </a:pPr>
            <a:endParaRPr lang="en-US" sz="2000">
              <a:latin typeface="Times New Roman"/>
              <a:cs typeface="Times New Roman"/>
            </a:endParaRPr>
          </a:p>
          <a:p>
            <a:pPr indent="-228600" algn="just">
              <a:lnSpc>
                <a:spcPct val="90000"/>
              </a:lnSpc>
              <a:spcAft>
                <a:spcPts val="600"/>
              </a:spcAft>
              <a:buFont typeface="Arial" panose="020B0604020202020204" pitchFamily="34" charset="0"/>
              <a:buChar char="•"/>
            </a:pPr>
            <a:endParaRPr lang="en-US" sz="2000">
              <a:latin typeface="Times New Roman"/>
              <a:cs typeface="Times New Roman"/>
            </a:endParaRPr>
          </a:p>
          <a:p>
            <a:pPr algn="just">
              <a:lnSpc>
                <a:spcPct val="90000"/>
              </a:lnSpc>
              <a:spcAft>
                <a:spcPts val="600"/>
              </a:spcAft>
            </a:pPr>
            <a:r>
              <a:rPr lang="en-US" sz="2000">
                <a:latin typeface="Times New Roman"/>
                <a:cs typeface="Times New Roman"/>
              </a:rPr>
              <a:t>A confusion matrix typically consists of four components:</a:t>
            </a:r>
          </a:p>
          <a:p>
            <a:pPr indent="-228600" algn="just">
              <a:lnSpc>
                <a:spcPct val="90000"/>
              </a:lnSpc>
              <a:spcAft>
                <a:spcPts val="600"/>
              </a:spcAft>
              <a:buFont typeface="Arial" panose="020B0604020202020204" pitchFamily="34" charset="0"/>
              <a:buChar char="•"/>
            </a:pPr>
            <a:endParaRPr lang="en-US" sz="2000">
              <a:latin typeface="Times New Roman"/>
              <a:cs typeface="Times New Roman"/>
            </a:endParaRPr>
          </a:p>
          <a:p>
            <a:pPr algn="just">
              <a:lnSpc>
                <a:spcPct val="90000"/>
              </a:lnSpc>
              <a:spcAft>
                <a:spcPts val="600"/>
              </a:spcAft>
            </a:pPr>
            <a:r>
              <a:rPr lang="en-US" sz="2000">
                <a:latin typeface="Times New Roman"/>
                <a:cs typeface="Times New Roman"/>
              </a:rPr>
              <a:t>1.</a:t>
            </a:r>
            <a:r>
              <a:rPr lang="en-US" sz="2000" b="1">
                <a:latin typeface="Times New Roman"/>
                <a:cs typeface="Times New Roman"/>
              </a:rPr>
              <a:t> TRUE POSITIVES (TP):</a:t>
            </a:r>
            <a:r>
              <a:rPr lang="en-US" sz="2000">
                <a:latin typeface="Times New Roman"/>
                <a:cs typeface="Times New Roman"/>
              </a:rPr>
              <a:t> The number of correctly predicted fake rumors.</a:t>
            </a:r>
          </a:p>
          <a:p>
            <a:pPr algn="just">
              <a:lnSpc>
                <a:spcPct val="90000"/>
              </a:lnSpc>
              <a:spcAft>
                <a:spcPts val="600"/>
              </a:spcAft>
            </a:pPr>
            <a:r>
              <a:rPr lang="en-US" sz="2000">
                <a:latin typeface="Times New Roman"/>
                <a:cs typeface="Times New Roman"/>
              </a:rPr>
              <a:t>2. </a:t>
            </a:r>
            <a:r>
              <a:rPr lang="en-US" sz="2000" b="1">
                <a:latin typeface="Times New Roman"/>
                <a:cs typeface="Times New Roman"/>
              </a:rPr>
              <a:t>TRUE NEGATIVES (TN)</a:t>
            </a:r>
            <a:r>
              <a:rPr lang="en-US" sz="2000">
                <a:latin typeface="Times New Roman"/>
                <a:cs typeface="Times New Roman"/>
              </a:rPr>
              <a:t>: The number of correctly predicted genuine rumors.</a:t>
            </a:r>
          </a:p>
          <a:p>
            <a:pPr algn="just">
              <a:lnSpc>
                <a:spcPct val="90000"/>
              </a:lnSpc>
              <a:spcAft>
                <a:spcPts val="600"/>
              </a:spcAft>
            </a:pPr>
            <a:r>
              <a:rPr lang="en-US" sz="2000">
                <a:latin typeface="Times New Roman"/>
                <a:cs typeface="Times New Roman"/>
              </a:rPr>
              <a:t>3.</a:t>
            </a:r>
            <a:r>
              <a:rPr lang="en-US" sz="2000" b="1">
                <a:latin typeface="Times New Roman"/>
                <a:cs typeface="Times New Roman"/>
              </a:rPr>
              <a:t> FALSE POSITIVES (FP)</a:t>
            </a:r>
            <a:r>
              <a:rPr lang="en-US" sz="2000">
                <a:latin typeface="Times New Roman"/>
                <a:cs typeface="Times New Roman"/>
              </a:rPr>
              <a:t>: The number of genuine rumors incorrectly predicted as fake (also known as Type I errors).</a:t>
            </a:r>
          </a:p>
          <a:p>
            <a:pPr algn="just">
              <a:lnSpc>
                <a:spcPct val="90000"/>
              </a:lnSpc>
              <a:spcAft>
                <a:spcPts val="600"/>
              </a:spcAft>
            </a:pPr>
            <a:r>
              <a:rPr lang="en-US" sz="2000">
                <a:latin typeface="Times New Roman"/>
                <a:cs typeface="Times New Roman"/>
              </a:rPr>
              <a:t>4. </a:t>
            </a:r>
            <a:r>
              <a:rPr lang="en-US" sz="2000" b="1">
                <a:latin typeface="Times New Roman"/>
                <a:cs typeface="Times New Roman"/>
              </a:rPr>
              <a:t>FALSE NEGATIVES (FN)</a:t>
            </a:r>
            <a:r>
              <a:rPr lang="en-US" sz="2000">
                <a:latin typeface="Times New Roman"/>
                <a:cs typeface="Times New Roman"/>
              </a:rPr>
              <a:t>: The number of fake rumors incorrectly predicted as genuine (also known as Type II errors).</a:t>
            </a:r>
          </a:p>
          <a:p>
            <a:pPr indent="-228600">
              <a:lnSpc>
                <a:spcPct val="90000"/>
              </a:lnSpc>
              <a:spcAft>
                <a:spcPts val="600"/>
              </a:spcAft>
              <a:buFont typeface="Arial" panose="020B0604020202020204" pitchFamily="34" charset="0"/>
              <a:buChar char="•"/>
            </a:pPr>
            <a:endParaRPr lang="en-US" sz="1200"/>
          </a:p>
        </p:txBody>
      </p:sp>
      <p:pic>
        <p:nvPicPr>
          <p:cNvPr id="6" name="Picture 5">
            <a:extLst>
              <a:ext uri="{FF2B5EF4-FFF2-40B4-BE49-F238E27FC236}">
                <a16:creationId xmlns:a16="http://schemas.microsoft.com/office/drawing/2014/main" id="{358D4730-C5F5-CB81-EAF9-84149C00260F}"/>
              </a:ext>
            </a:extLst>
          </p:cNvPr>
          <p:cNvPicPr>
            <a:picLocks noChangeAspect="1"/>
          </p:cNvPicPr>
          <p:nvPr/>
        </p:nvPicPr>
        <p:blipFill>
          <a:blip r:embed="rId2"/>
          <a:stretch>
            <a:fillRect/>
          </a:stretch>
        </p:blipFill>
        <p:spPr>
          <a:xfrm>
            <a:off x="4984975" y="1202422"/>
            <a:ext cx="6903720" cy="5143270"/>
          </a:xfrm>
          <a:prstGeom prst="rect">
            <a:avLst/>
          </a:prstGeom>
        </p:spPr>
      </p:pic>
    </p:spTree>
    <p:extLst>
      <p:ext uri="{BB962C8B-B14F-4D97-AF65-F5344CB8AC3E}">
        <p14:creationId xmlns:p14="http://schemas.microsoft.com/office/powerpoint/2010/main" val="1969212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761803" y="91403"/>
            <a:ext cx="7019168" cy="1624520"/>
          </a:xfrm>
        </p:spPr>
        <p:txBody>
          <a:bodyPr vert="horz" lIns="91440" tIns="45720" rIns="91440" bIns="45720" rtlCol="0" anchor="ctr">
            <a:normAutofit/>
          </a:bodyPr>
          <a:lstStyle/>
          <a:p>
            <a:r>
              <a:rPr lang="en-US" sz="4000"/>
              <a:t>MACHINE LEARNING PIPELINE</a:t>
            </a:r>
          </a:p>
        </p:txBody>
      </p:sp>
      <p:sp>
        <p:nvSpPr>
          <p:cNvPr id="3" name="TextBox 2">
            <a:extLst>
              <a:ext uri="{FF2B5EF4-FFF2-40B4-BE49-F238E27FC236}">
                <a16:creationId xmlns:a16="http://schemas.microsoft.com/office/drawing/2014/main" id="{057BF128-9732-2A96-09D0-2390F36E6BB5}"/>
              </a:ext>
            </a:extLst>
          </p:cNvPr>
          <p:cNvSpPr txBox="1"/>
          <p:nvPr/>
        </p:nvSpPr>
        <p:spPr>
          <a:xfrm>
            <a:off x="761802" y="1492370"/>
            <a:ext cx="7162942" cy="49502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gn="just">
              <a:lnSpc>
                <a:spcPct val="90000"/>
              </a:lnSpc>
              <a:spcAft>
                <a:spcPts val="600"/>
              </a:spcAft>
            </a:pPr>
            <a:r>
              <a:rPr lang="en-US" sz="2000">
                <a:latin typeface="Times New Roman"/>
                <a:cs typeface="Times New Roman"/>
              </a:rPr>
              <a:t>      A machine learning pipeline is a sequence of steps or processes used to automate the workflow of a machine learning project. It ensures that data flows smoothly from raw input to the final output prediction. A typical pipeline includes steps for data collection, preprocessing, feature extraction, model training, evaluation, and deployment</a:t>
            </a:r>
            <a:endParaRPr lang="en-US"/>
          </a:p>
          <a:p>
            <a:pPr indent="-228600" algn="just">
              <a:lnSpc>
                <a:spcPct val="90000"/>
              </a:lnSpc>
              <a:spcAft>
                <a:spcPts val="600"/>
              </a:spcAft>
              <a:buFont typeface="Arial" panose="020B0604020202020204" pitchFamily="34" charset="0"/>
              <a:buChar char="•"/>
            </a:pPr>
            <a:endParaRPr lang="en-US" sz="2000">
              <a:latin typeface="Times New Roman"/>
              <a:cs typeface="Times New Roman"/>
            </a:endParaRPr>
          </a:p>
          <a:p>
            <a:pPr algn="just">
              <a:lnSpc>
                <a:spcPct val="90000"/>
              </a:lnSpc>
              <a:spcAft>
                <a:spcPts val="600"/>
              </a:spcAft>
            </a:pPr>
            <a:r>
              <a:rPr lang="en-US" sz="2000">
                <a:latin typeface="Times New Roman"/>
                <a:cs typeface="Times New Roman"/>
              </a:rPr>
              <a:t>In our </a:t>
            </a:r>
            <a:r>
              <a:rPr lang="en-US" sz="2000" err="1">
                <a:latin typeface="Times New Roman"/>
                <a:cs typeface="Times New Roman"/>
              </a:rPr>
              <a:t>rumour</a:t>
            </a:r>
            <a:r>
              <a:rPr lang="en-US" sz="2000">
                <a:latin typeface="Times New Roman"/>
                <a:cs typeface="Times New Roman"/>
              </a:rPr>
              <a:t> detection project, using a machine learning pipeline ensures:</a:t>
            </a:r>
          </a:p>
          <a:p>
            <a:pPr indent="-228600" algn="just">
              <a:lnSpc>
                <a:spcPct val="90000"/>
              </a:lnSpc>
              <a:spcAft>
                <a:spcPts val="600"/>
              </a:spcAft>
              <a:buFont typeface="Arial" panose="020B0604020202020204" pitchFamily="34" charset="0"/>
              <a:buChar char="•"/>
            </a:pPr>
            <a:endParaRPr lang="en-US" sz="2000">
              <a:latin typeface="Times New Roman"/>
              <a:cs typeface="Times New Roman"/>
            </a:endParaRPr>
          </a:p>
          <a:p>
            <a:pPr indent="-228600" algn="just">
              <a:lnSpc>
                <a:spcPct val="90000"/>
              </a:lnSpc>
              <a:spcAft>
                <a:spcPts val="600"/>
              </a:spcAft>
              <a:buFont typeface="Arial" panose="020B0604020202020204" pitchFamily="34" charset="0"/>
              <a:buChar char="•"/>
            </a:pPr>
            <a:r>
              <a:rPr lang="en-US" sz="2000">
                <a:latin typeface="Times New Roman"/>
                <a:cs typeface="Times New Roman"/>
              </a:rPr>
              <a:t>1.  </a:t>
            </a:r>
            <a:r>
              <a:rPr lang="en-US" sz="2000" b="1">
                <a:latin typeface="Times New Roman"/>
                <a:cs typeface="Times New Roman"/>
              </a:rPr>
              <a:t>EFFICIENCY</a:t>
            </a:r>
            <a:r>
              <a:rPr lang="en-US" sz="2000">
                <a:latin typeface="Times New Roman"/>
                <a:cs typeface="Times New Roman"/>
              </a:rPr>
              <a:t>: Automates repetitive tasks, saving time and effort.</a:t>
            </a:r>
          </a:p>
          <a:p>
            <a:pPr indent="-228600" algn="just">
              <a:lnSpc>
                <a:spcPct val="90000"/>
              </a:lnSpc>
              <a:spcAft>
                <a:spcPts val="600"/>
              </a:spcAft>
              <a:buFont typeface="Arial" panose="020B0604020202020204" pitchFamily="34" charset="0"/>
              <a:buChar char="•"/>
            </a:pPr>
            <a:r>
              <a:rPr lang="en-US" sz="2000">
                <a:latin typeface="Times New Roman"/>
                <a:cs typeface="Times New Roman"/>
              </a:rPr>
              <a:t>2. </a:t>
            </a:r>
            <a:r>
              <a:rPr lang="en-US" sz="2000" b="1">
                <a:latin typeface="Times New Roman"/>
                <a:cs typeface="Times New Roman"/>
              </a:rPr>
              <a:t>CONSISTENCY</a:t>
            </a:r>
            <a:r>
              <a:rPr lang="en-US" sz="2000">
                <a:latin typeface="Times New Roman"/>
                <a:cs typeface="Times New Roman"/>
              </a:rPr>
              <a:t>: Maintains uniform processes across different stages, improving reliability.</a:t>
            </a:r>
          </a:p>
          <a:p>
            <a:pPr indent="-228600" algn="just">
              <a:lnSpc>
                <a:spcPct val="90000"/>
              </a:lnSpc>
              <a:spcAft>
                <a:spcPts val="600"/>
              </a:spcAft>
              <a:buFont typeface="Arial" panose="020B0604020202020204" pitchFamily="34" charset="0"/>
              <a:buChar char="•"/>
            </a:pPr>
            <a:r>
              <a:rPr lang="en-US" sz="2000">
                <a:latin typeface="Times New Roman"/>
                <a:cs typeface="Times New Roman"/>
              </a:rPr>
              <a:t>3.  </a:t>
            </a:r>
            <a:r>
              <a:rPr lang="en-US" sz="2000" b="1">
                <a:latin typeface="Times New Roman"/>
                <a:cs typeface="Times New Roman"/>
              </a:rPr>
              <a:t>SCALABILITY</a:t>
            </a:r>
            <a:r>
              <a:rPr lang="en-US" sz="2000">
                <a:latin typeface="Times New Roman"/>
                <a:cs typeface="Times New Roman"/>
              </a:rPr>
              <a:t>: Easily adjusts to handle larger datasets and more complex models.</a:t>
            </a:r>
          </a:p>
          <a:p>
            <a:pPr indent="-228600" algn="just">
              <a:lnSpc>
                <a:spcPct val="90000"/>
              </a:lnSpc>
              <a:spcAft>
                <a:spcPts val="600"/>
              </a:spcAft>
              <a:buFont typeface="Arial" panose="020B0604020202020204" pitchFamily="34" charset="0"/>
              <a:buChar char="•"/>
            </a:pPr>
            <a:r>
              <a:rPr lang="en-US" sz="2000">
                <a:latin typeface="Times New Roman"/>
                <a:cs typeface="Times New Roman"/>
              </a:rPr>
              <a:t>4. </a:t>
            </a:r>
            <a:r>
              <a:rPr lang="en-US" sz="2000" b="1">
                <a:latin typeface="Times New Roman"/>
                <a:cs typeface="Times New Roman"/>
              </a:rPr>
              <a:t>MAINTAINABILITY</a:t>
            </a:r>
            <a:r>
              <a:rPr lang="en-US" sz="2000">
                <a:latin typeface="Times New Roman"/>
                <a:cs typeface="Times New Roman"/>
              </a:rPr>
              <a:t>: Simplifies debugging and updating the workflow, making the project easier to manage and improve.</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endParaRPr lang="en-US" sz="1100"/>
          </a:p>
        </p:txBody>
      </p:sp>
      <p:pic>
        <p:nvPicPr>
          <p:cNvPr id="24" name="Picture 23" descr="Rolls of blueprints">
            <a:extLst>
              <a:ext uri="{FF2B5EF4-FFF2-40B4-BE49-F238E27FC236}">
                <a16:creationId xmlns:a16="http://schemas.microsoft.com/office/drawing/2014/main" id="{AA8863C9-8727-C6B7-B109-4746C901CACC}"/>
              </a:ext>
            </a:extLst>
          </p:cNvPr>
          <p:cNvPicPr>
            <a:picLocks noChangeAspect="1"/>
          </p:cNvPicPr>
          <p:nvPr/>
        </p:nvPicPr>
        <p:blipFill rotWithShape="1">
          <a:blip r:embed="rId2"/>
          <a:srcRect l="40690" r="-3" b="-3"/>
          <a:stretch/>
        </p:blipFill>
        <p:spPr>
          <a:xfrm>
            <a:off x="8195094" y="1"/>
            <a:ext cx="4003731" cy="6858000"/>
          </a:xfrm>
          <a:prstGeom prst="rect">
            <a:avLst/>
          </a:prstGeom>
        </p:spPr>
      </p:pic>
    </p:spTree>
    <p:extLst>
      <p:ext uri="{BB962C8B-B14F-4D97-AF65-F5344CB8AC3E}">
        <p14:creationId xmlns:p14="http://schemas.microsoft.com/office/powerpoint/2010/main" val="88365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BE4C1A-C4B0-A364-F737-A5C7B9848D13}"/>
              </a:ext>
            </a:extLst>
          </p:cNvPr>
          <p:cNvSpPr txBox="1"/>
          <p:nvPr/>
        </p:nvSpPr>
        <p:spPr>
          <a:xfrm>
            <a:off x="458407" y="981283"/>
            <a:ext cx="3930713" cy="490595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90000"/>
              </a:lnSpc>
              <a:spcAft>
                <a:spcPts val="600"/>
              </a:spcAft>
            </a:pPr>
            <a:r>
              <a:rPr lang="en-US" sz="2000" dirty="0">
                <a:latin typeface="Times New Roman"/>
                <a:cs typeface="Times New Roman"/>
              </a:rPr>
              <a:t>1.</a:t>
            </a:r>
            <a:r>
              <a:rPr lang="en-US" sz="2000" b="1" dirty="0">
                <a:latin typeface="Times New Roman"/>
                <a:cs typeface="Times New Roman"/>
              </a:rPr>
              <a:t>TFIDFVECTORIZER:</a:t>
            </a:r>
            <a:r>
              <a:rPr lang="en-US" sz="2000" dirty="0">
                <a:latin typeface="Times New Roman"/>
                <a:cs typeface="Times New Roman"/>
              </a:rPr>
              <a:t> converts text data into numerical TF-IDF features. </a:t>
            </a:r>
            <a:endParaRPr lang="en-US" dirty="0"/>
          </a:p>
          <a:p>
            <a:pPr algn="just">
              <a:lnSpc>
                <a:spcPct val="90000"/>
              </a:lnSpc>
              <a:spcAft>
                <a:spcPts val="600"/>
              </a:spcAft>
            </a:pPr>
            <a:r>
              <a:rPr lang="en-US" sz="2000" dirty="0">
                <a:latin typeface="Times New Roman"/>
                <a:cs typeface="Times New Roman"/>
              </a:rPr>
              <a:t>2.</a:t>
            </a:r>
            <a:r>
              <a:rPr lang="en-US" sz="2000" b="1" dirty="0">
                <a:latin typeface="Times New Roman"/>
                <a:cs typeface="Times New Roman"/>
              </a:rPr>
              <a:t>STANDARDSCALER:</a:t>
            </a:r>
            <a:r>
              <a:rPr lang="en-US" sz="2000" dirty="0">
                <a:latin typeface="Times New Roman"/>
                <a:cs typeface="Times New Roman"/>
              </a:rPr>
              <a:t> normalizes these features (note: </a:t>
            </a:r>
            <a:r>
              <a:rPr lang="en-US" sz="2000" dirty="0" err="1">
                <a:latin typeface="Times New Roman"/>
                <a:cs typeface="Times New Roman"/>
              </a:rPr>
              <a:t>with_mean</a:t>
            </a:r>
            <a:r>
              <a:rPr lang="en-US" sz="2000" dirty="0">
                <a:latin typeface="Times New Roman"/>
                <a:cs typeface="Times New Roman"/>
              </a:rPr>
              <a:t>=False is used because sparse matrices from TF-IDF do not support mean subtraction).</a:t>
            </a:r>
          </a:p>
          <a:p>
            <a:pPr algn="just">
              <a:lnSpc>
                <a:spcPct val="90000"/>
              </a:lnSpc>
              <a:spcAft>
                <a:spcPts val="600"/>
              </a:spcAft>
            </a:pPr>
            <a:r>
              <a:rPr lang="en-US" sz="2000" dirty="0">
                <a:latin typeface="Times New Roman"/>
                <a:cs typeface="Times New Roman"/>
              </a:rPr>
              <a:t>3. </a:t>
            </a:r>
            <a:r>
              <a:rPr lang="en-US" sz="2000" b="1" dirty="0">
                <a:latin typeface="Times New Roman"/>
                <a:cs typeface="Times New Roman"/>
              </a:rPr>
              <a:t>SVC: </a:t>
            </a:r>
            <a:r>
              <a:rPr lang="en-US" sz="2000" dirty="0">
                <a:latin typeface="Times New Roman"/>
                <a:cs typeface="Times New Roman"/>
              </a:rPr>
              <a:t>trains a Support Vector Machine classifier.</a:t>
            </a:r>
          </a:p>
          <a:p>
            <a:pPr algn="just">
              <a:lnSpc>
                <a:spcPct val="90000"/>
              </a:lnSpc>
              <a:spcAft>
                <a:spcPts val="600"/>
              </a:spcAft>
            </a:pPr>
            <a:endParaRPr lang="en-US" sz="2000" dirty="0">
              <a:latin typeface="Times New Roman"/>
              <a:cs typeface="Times New Roman"/>
            </a:endParaRPr>
          </a:p>
          <a:p>
            <a:pPr algn="just">
              <a:lnSpc>
                <a:spcPct val="90000"/>
              </a:lnSpc>
              <a:spcAft>
                <a:spcPts val="600"/>
              </a:spcAft>
            </a:pPr>
            <a:r>
              <a:rPr lang="en-US" sz="2000" dirty="0">
                <a:latin typeface="Times New Roman"/>
                <a:cs typeface="Times New Roman"/>
              </a:rPr>
              <a:t>                The pipeline automates the flow from raw text data to model training and evaluation, ensuring a smooth and efficient workflow</a:t>
            </a:r>
          </a:p>
        </p:txBody>
      </p:sp>
      <p:pic>
        <p:nvPicPr>
          <p:cNvPr id="6" name="Picture 5" descr="A screenshot of a computer program&#10;&#10;Description automatically generated">
            <a:extLst>
              <a:ext uri="{FF2B5EF4-FFF2-40B4-BE49-F238E27FC236}">
                <a16:creationId xmlns:a16="http://schemas.microsoft.com/office/drawing/2014/main" id="{D0F6BB3B-A48F-FF73-31BA-BCFA135C7BA0}"/>
              </a:ext>
            </a:extLst>
          </p:cNvPr>
          <p:cNvPicPr>
            <a:picLocks noChangeAspect="1"/>
          </p:cNvPicPr>
          <p:nvPr/>
        </p:nvPicPr>
        <p:blipFill rotWithShape="1">
          <a:blip r:embed="rId2"/>
          <a:srcRect r="23157" b="1"/>
          <a:stretch/>
        </p:blipFill>
        <p:spPr>
          <a:xfrm>
            <a:off x="4654296" y="980833"/>
            <a:ext cx="6903720" cy="4896333"/>
          </a:xfrm>
          <a:prstGeom prst="rect">
            <a:avLst/>
          </a:prstGeom>
        </p:spPr>
      </p:pic>
    </p:spTree>
    <p:extLst>
      <p:ext uri="{BB962C8B-B14F-4D97-AF65-F5344CB8AC3E}">
        <p14:creationId xmlns:p14="http://schemas.microsoft.com/office/powerpoint/2010/main" val="742493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screen&#10;&#10;Description automatically generated">
            <a:extLst>
              <a:ext uri="{FF2B5EF4-FFF2-40B4-BE49-F238E27FC236}">
                <a16:creationId xmlns:a16="http://schemas.microsoft.com/office/drawing/2014/main" id="{124C9D85-F582-9F44-718D-619F718AB70A}"/>
              </a:ext>
            </a:extLst>
          </p:cNvPr>
          <p:cNvPicPr>
            <a:picLocks noChangeAspect="1"/>
          </p:cNvPicPr>
          <p:nvPr/>
        </p:nvPicPr>
        <p:blipFill>
          <a:blip r:embed="rId2"/>
          <a:stretch>
            <a:fillRect/>
          </a:stretch>
        </p:blipFill>
        <p:spPr>
          <a:xfrm>
            <a:off x="1214325" y="1899358"/>
            <a:ext cx="10468038" cy="3987824"/>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6D9975-29E2-0584-C3E9-1F1F6185539E}"/>
              </a:ext>
            </a:extLst>
          </p:cNvPr>
          <p:cNvSpPr txBox="1"/>
          <p:nvPr/>
        </p:nvSpPr>
        <p:spPr>
          <a:xfrm>
            <a:off x="1153551" y="1149416"/>
            <a:ext cx="7920111"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CLASSIFICATION OF SVM MODEL</a:t>
            </a:r>
          </a:p>
        </p:txBody>
      </p:sp>
    </p:spTree>
    <p:extLst>
      <p:ext uri="{BB962C8B-B14F-4D97-AF65-F5344CB8AC3E}">
        <p14:creationId xmlns:p14="http://schemas.microsoft.com/office/powerpoint/2010/main" val="326976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F70E5E-E16E-5EEF-1682-6D9C42FF72F4}"/>
              </a:ext>
            </a:extLst>
          </p:cNvPr>
          <p:cNvPicPr>
            <a:picLocks noChangeAspect="1"/>
          </p:cNvPicPr>
          <p:nvPr/>
        </p:nvPicPr>
        <p:blipFill>
          <a:blip r:embed="rId2"/>
          <a:stretch>
            <a:fillRect/>
          </a:stretch>
        </p:blipFill>
        <p:spPr>
          <a:xfrm>
            <a:off x="1023243" y="1713934"/>
            <a:ext cx="10392628" cy="3824314"/>
          </a:xfrm>
          <a:prstGeom prst="rect">
            <a:avLst/>
          </a:prstGeom>
        </p:spPr>
      </p:pic>
      <p:sp>
        <p:nvSpPr>
          <p:cNvPr id="6" name="TextBox 5">
            <a:extLst>
              <a:ext uri="{FF2B5EF4-FFF2-40B4-BE49-F238E27FC236}">
                <a16:creationId xmlns:a16="http://schemas.microsoft.com/office/drawing/2014/main" id="{E56BB13C-6C16-D3B9-891C-E89CCC7B3904}"/>
              </a:ext>
            </a:extLst>
          </p:cNvPr>
          <p:cNvSpPr txBox="1"/>
          <p:nvPr/>
        </p:nvSpPr>
        <p:spPr>
          <a:xfrm>
            <a:off x="1167618" y="1201175"/>
            <a:ext cx="7512148"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CLASSIFICATION OF NAIVE BAYES MODEL</a:t>
            </a:r>
          </a:p>
        </p:txBody>
      </p:sp>
    </p:spTree>
    <p:extLst>
      <p:ext uri="{BB962C8B-B14F-4D97-AF65-F5344CB8AC3E}">
        <p14:creationId xmlns:p14="http://schemas.microsoft.com/office/powerpoint/2010/main" val="335506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838200" y="557189"/>
            <a:ext cx="3374136" cy="5567891"/>
          </a:xfrm>
        </p:spPr>
        <p:txBody>
          <a:bodyPr vert="horz" lIns="91440" tIns="45720" rIns="91440" bIns="45720" rtlCol="0">
            <a:normAutofit/>
          </a:bodyPr>
          <a:lstStyle/>
          <a:p>
            <a:r>
              <a:rPr lang="en-US" sz="5200" kern="1200">
                <a:latin typeface="+mj-lt"/>
                <a:ea typeface="+mj-ea"/>
                <a:cs typeface="+mj-cs"/>
              </a:rPr>
              <a:t>OBJECTIVE</a:t>
            </a:r>
          </a:p>
        </p:txBody>
      </p:sp>
      <p:graphicFrame>
        <p:nvGraphicFramePr>
          <p:cNvPr id="24" name="TextBox 3">
            <a:extLst>
              <a:ext uri="{FF2B5EF4-FFF2-40B4-BE49-F238E27FC236}">
                <a16:creationId xmlns:a16="http://schemas.microsoft.com/office/drawing/2014/main" id="{E9F61BA6-EB65-80CD-0134-D73C2AEC047F}"/>
              </a:ext>
            </a:extLst>
          </p:cNvPr>
          <p:cNvGraphicFramePr/>
          <p:nvPr>
            <p:extLst>
              <p:ext uri="{D42A27DB-BD31-4B8C-83A1-F6EECF244321}">
                <p14:modId xmlns:p14="http://schemas.microsoft.com/office/powerpoint/2010/main" val="312610121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4824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1171381" y="2292709"/>
            <a:ext cx="4036334" cy="2387600"/>
          </a:xfrm>
        </p:spPr>
        <p:txBody>
          <a:bodyPr vert="horz" lIns="91440" tIns="45720" rIns="91440" bIns="45720" rtlCol="0" anchor="t">
            <a:normAutofit/>
          </a:bodyPr>
          <a:lstStyle/>
          <a:p>
            <a:r>
              <a:rPr lang="en-US" sz="5400" dirty="0"/>
              <a:t>CONFUSION MATRIX  OF SVM MODEL</a:t>
            </a:r>
          </a:p>
        </p:txBody>
      </p:sp>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10;&#10;Description automatically generated">
            <a:extLst>
              <a:ext uri="{FF2B5EF4-FFF2-40B4-BE49-F238E27FC236}">
                <a16:creationId xmlns:a16="http://schemas.microsoft.com/office/drawing/2014/main" id="{775B7EA7-1F9C-9FFF-1372-EE001C960E52}"/>
              </a:ext>
            </a:extLst>
          </p:cNvPr>
          <p:cNvPicPr>
            <a:picLocks noChangeAspect="1"/>
          </p:cNvPicPr>
          <p:nvPr/>
        </p:nvPicPr>
        <p:blipFill>
          <a:blip r:embed="rId2"/>
          <a:stretch>
            <a:fillRect/>
          </a:stretch>
        </p:blipFill>
        <p:spPr>
          <a:xfrm>
            <a:off x="5617218" y="1063924"/>
            <a:ext cx="6090280" cy="4845170"/>
          </a:xfrm>
          <a:prstGeom prst="rect">
            <a:avLst/>
          </a:prstGeom>
        </p:spPr>
      </p:pic>
    </p:spTree>
    <p:extLst>
      <p:ext uri="{BB962C8B-B14F-4D97-AF65-F5344CB8AC3E}">
        <p14:creationId xmlns:p14="http://schemas.microsoft.com/office/powerpoint/2010/main" val="2863624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1084061" y="2292709"/>
            <a:ext cx="4036334" cy="2387600"/>
          </a:xfrm>
        </p:spPr>
        <p:txBody>
          <a:bodyPr vert="horz" lIns="91440" tIns="45720" rIns="91440" bIns="45720" rtlCol="0" anchor="t">
            <a:normAutofit fontScale="90000"/>
          </a:bodyPr>
          <a:lstStyle/>
          <a:p>
            <a:r>
              <a:rPr lang="en-US" sz="5400" dirty="0"/>
              <a:t>CONFUSION MATRIX  OF NAIVE BAYES</a:t>
            </a:r>
            <a:br>
              <a:rPr lang="en-US" sz="5400" dirty="0"/>
            </a:br>
            <a:r>
              <a:rPr lang="en-US" sz="5400" dirty="0"/>
              <a:t>MODEL</a:t>
            </a:r>
          </a:p>
        </p:txBody>
      </p:sp>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694D26-1AFE-3BB7-571A-486CE821BE54}"/>
              </a:ext>
            </a:extLst>
          </p:cNvPr>
          <p:cNvPicPr>
            <a:picLocks noChangeAspect="1"/>
          </p:cNvPicPr>
          <p:nvPr/>
        </p:nvPicPr>
        <p:blipFill>
          <a:blip r:embed="rId2"/>
          <a:stretch>
            <a:fillRect/>
          </a:stretch>
        </p:blipFill>
        <p:spPr>
          <a:xfrm>
            <a:off x="5531641" y="1369261"/>
            <a:ext cx="6163535" cy="4677428"/>
          </a:xfrm>
          <a:prstGeom prst="rect">
            <a:avLst/>
          </a:prstGeom>
        </p:spPr>
      </p:pic>
    </p:spTree>
    <p:extLst>
      <p:ext uri="{BB962C8B-B14F-4D97-AF65-F5344CB8AC3E}">
        <p14:creationId xmlns:p14="http://schemas.microsoft.com/office/powerpoint/2010/main" val="2589978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7176825" y="34474"/>
            <a:ext cx="3835287" cy="1325563"/>
          </a:xfrm>
        </p:spPr>
        <p:txBody>
          <a:bodyPr vert="horz" lIns="91440" tIns="45720" rIns="91440" bIns="45720" rtlCol="0" anchor="b">
            <a:normAutofit/>
          </a:bodyPr>
          <a:lstStyle/>
          <a:p>
            <a:pPr algn="ctr"/>
            <a:r>
              <a:rPr lang="en-US" sz="3600" kern="1200" dirty="0">
                <a:solidFill>
                  <a:schemeClr val="tx2"/>
                </a:solidFill>
                <a:latin typeface="+mj-lt"/>
                <a:ea typeface="+mj-ea"/>
                <a:cs typeface="+mj-cs"/>
              </a:rPr>
              <a:t>RESULT</a:t>
            </a:r>
          </a:p>
        </p:txBody>
      </p:sp>
      <p:grpSp>
        <p:nvGrpSpPr>
          <p:cNvPr id="31" name="Group 3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32" name="Freeform: Shape 3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057BF128-9732-2A96-09D0-2390F36E6BB5}"/>
              </a:ext>
            </a:extLst>
          </p:cNvPr>
          <p:cNvSpPr txBox="1"/>
          <p:nvPr/>
        </p:nvSpPr>
        <p:spPr>
          <a:xfrm>
            <a:off x="970671" y="1502543"/>
            <a:ext cx="9425354" cy="51233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a:lnSpc>
                <a:spcPct val="90000"/>
              </a:lnSpc>
              <a:spcAft>
                <a:spcPts val="600"/>
              </a:spcAft>
            </a:pPr>
            <a:r>
              <a:rPr lang="en-US" sz="2000" b="1" dirty="0">
                <a:solidFill>
                  <a:schemeClr val="tx2"/>
                </a:solidFill>
                <a:latin typeface="Times New Roman"/>
                <a:cs typeface="Times New Roman"/>
              </a:rPr>
              <a:t>CALCULATING PERFORMANCE METRICS OF THE SVM MODEL AND NAÏVE BAYES MODEL</a:t>
            </a:r>
            <a:endParaRPr lang="en-US" sz="2000" b="1" dirty="0">
              <a:solidFill>
                <a:schemeClr val="tx2"/>
              </a:solidFill>
              <a:latin typeface="Aptos" panose="020B0004020202020204"/>
              <a:cs typeface="Times New Roman"/>
            </a:endParaRPr>
          </a:p>
          <a:p>
            <a:pPr algn="just">
              <a:lnSpc>
                <a:spcPct val="90000"/>
              </a:lnSpc>
              <a:spcAft>
                <a:spcPts val="600"/>
              </a:spcAft>
            </a:pPr>
            <a:br>
              <a:rPr lang="en-US" dirty="0">
                <a:latin typeface="Times New Roman"/>
              </a:rPr>
            </a:br>
            <a:r>
              <a:rPr lang="en-US" dirty="0">
                <a:solidFill>
                  <a:schemeClr val="tx2"/>
                </a:solidFill>
                <a:latin typeface="Times New Roman"/>
                <a:cs typeface="Times New Roman"/>
              </a:rPr>
              <a:t>From the confusion matrix, we can derive key metrics:</a:t>
            </a:r>
          </a:p>
          <a:p>
            <a:pPr indent="-228600" algn="just">
              <a:lnSpc>
                <a:spcPct val="90000"/>
              </a:lnSpc>
              <a:spcAft>
                <a:spcPts val="600"/>
              </a:spcAft>
              <a:buFont typeface="Arial" panose="020B0604020202020204" pitchFamily="34" charset="0"/>
              <a:buChar char="•"/>
            </a:pPr>
            <a:r>
              <a:rPr lang="en-US" b="1" dirty="0">
                <a:solidFill>
                  <a:schemeClr val="tx2"/>
                </a:solidFill>
                <a:latin typeface="Times New Roman"/>
                <a:cs typeface="Times New Roman"/>
              </a:rPr>
              <a:t>ACCURACY:</a:t>
            </a:r>
            <a:r>
              <a:rPr lang="en-US" dirty="0">
                <a:solidFill>
                  <a:schemeClr val="tx2"/>
                </a:solidFill>
                <a:latin typeface="Times New Roman"/>
                <a:cs typeface="Times New Roman"/>
              </a:rPr>
              <a:t> (TP + TN) / (TP + TN + FP + FN) - The overall correctness of the model.</a:t>
            </a:r>
          </a:p>
          <a:p>
            <a:pPr indent="-228600" algn="just">
              <a:lnSpc>
                <a:spcPct val="90000"/>
              </a:lnSpc>
              <a:spcAft>
                <a:spcPts val="600"/>
              </a:spcAft>
              <a:buFont typeface="Arial" panose="020B0604020202020204" pitchFamily="34" charset="0"/>
              <a:buChar char="•"/>
            </a:pPr>
            <a:r>
              <a:rPr lang="en-US" b="1" dirty="0">
                <a:solidFill>
                  <a:schemeClr val="tx2"/>
                </a:solidFill>
                <a:latin typeface="Times New Roman"/>
                <a:cs typeface="Times New Roman"/>
              </a:rPr>
              <a:t> PRECISION: </a:t>
            </a:r>
            <a:r>
              <a:rPr lang="en-US" dirty="0">
                <a:solidFill>
                  <a:schemeClr val="tx2"/>
                </a:solidFill>
                <a:latin typeface="Times New Roman"/>
                <a:cs typeface="Times New Roman"/>
              </a:rPr>
              <a:t>TP / (TP + FP) - The accuracy of positive predictions.</a:t>
            </a:r>
          </a:p>
          <a:p>
            <a:pPr indent="-228600" algn="just">
              <a:lnSpc>
                <a:spcPct val="90000"/>
              </a:lnSpc>
              <a:spcAft>
                <a:spcPts val="600"/>
              </a:spcAft>
              <a:buFont typeface="Arial" panose="020B0604020202020204" pitchFamily="34" charset="0"/>
              <a:buChar char="•"/>
            </a:pPr>
            <a:r>
              <a:rPr lang="en-US" b="1" dirty="0">
                <a:solidFill>
                  <a:schemeClr val="tx2"/>
                </a:solidFill>
                <a:latin typeface="Times New Roman"/>
                <a:cs typeface="Times New Roman"/>
              </a:rPr>
              <a:t> RECALL:</a:t>
            </a:r>
            <a:r>
              <a:rPr lang="en-US" dirty="0">
                <a:solidFill>
                  <a:schemeClr val="tx2"/>
                </a:solidFill>
                <a:latin typeface="Times New Roman"/>
                <a:cs typeface="Times New Roman"/>
              </a:rPr>
              <a:t> TP / (TP + FN) - The ability of the model to find all positive instances.</a:t>
            </a:r>
          </a:p>
          <a:p>
            <a:pPr indent="-228600" algn="just">
              <a:lnSpc>
                <a:spcPct val="90000"/>
              </a:lnSpc>
              <a:spcAft>
                <a:spcPts val="600"/>
              </a:spcAft>
              <a:buFont typeface="Arial" panose="020B0604020202020204" pitchFamily="34" charset="0"/>
              <a:buChar char="•"/>
            </a:pPr>
            <a:r>
              <a:rPr lang="en-US" b="1" dirty="0">
                <a:solidFill>
                  <a:schemeClr val="tx2"/>
                </a:solidFill>
                <a:latin typeface="Times New Roman"/>
                <a:cs typeface="Times New Roman"/>
              </a:rPr>
              <a:t> F1 SCORE:</a:t>
            </a:r>
            <a:r>
              <a:rPr lang="en-US" dirty="0">
                <a:solidFill>
                  <a:schemeClr val="tx2"/>
                </a:solidFill>
                <a:latin typeface="Times New Roman"/>
                <a:cs typeface="Times New Roman"/>
              </a:rPr>
              <a:t> 2 * (Precision * Recall) / (Precision + Recall) - The harmonic mean of precision and recall.</a:t>
            </a:r>
          </a:p>
          <a:p>
            <a:pPr indent="-228600" algn="just">
              <a:lnSpc>
                <a:spcPct val="90000"/>
              </a:lnSpc>
              <a:spcAft>
                <a:spcPts val="600"/>
              </a:spcAft>
              <a:buFont typeface="Arial" panose="020B0604020202020204" pitchFamily="34" charset="0"/>
              <a:buChar char="•"/>
            </a:pPr>
            <a:endParaRPr lang="en-US" dirty="0">
              <a:solidFill>
                <a:schemeClr val="tx2"/>
              </a:solidFill>
              <a:latin typeface="Times New Roman"/>
              <a:cs typeface="Times New Roman"/>
            </a:endParaRPr>
          </a:p>
          <a:p>
            <a:pPr algn="just">
              <a:lnSpc>
                <a:spcPct val="90000"/>
              </a:lnSpc>
              <a:spcAft>
                <a:spcPts val="600"/>
              </a:spcAft>
            </a:pPr>
            <a:r>
              <a:rPr lang="en-US" sz="2000" b="1" dirty="0">
                <a:solidFill>
                  <a:schemeClr val="tx2"/>
                </a:solidFill>
                <a:latin typeface="Times New Roman"/>
                <a:cs typeface="Times New Roman"/>
              </a:rPr>
              <a:t>RESULT OF SVM MODEL      </a:t>
            </a:r>
            <a:r>
              <a:rPr lang="en-US" dirty="0">
                <a:solidFill>
                  <a:schemeClr val="tx2"/>
                </a:solidFill>
                <a:latin typeface="Times New Roman"/>
                <a:cs typeface="Times New Roman"/>
              </a:rPr>
              <a:t>                         </a:t>
            </a:r>
            <a:r>
              <a:rPr lang="en-US" sz="2000" b="1" dirty="0">
                <a:solidFill>
                  <a:schemeClr val="tx2"/>
                </a:solidFill>
                <a:latin typeface="Times New Roman"/>
                <a:cs typeface="Times New Roman"/>
              </a:rPr>
              <a:t>RESULT OF NAIVE BAYES MODEL</a:t>
            </a:r>
            <a:r>
              <a:rPr lang="en-US" dirty="0">
                <a:solidFill>
                  <a:schemeClr val="tx2"/>
                </a:solidFill>
                <a:latin typeface="Times New Roman"/>
                <a:cs typeface="Times New Roman"/>
              </a:rPr>
              <a:t>  </a:t>
            </a:r>
          </a:p>
          <a:p>
            <a:pPr algn="just">
              <a:lnSpc>
                <a:spcPct val="90000"/>
              </a:lnSpc>
              <a:spcAft>
                <a:spcPts val="600"/>
              </a:spcAft>
            </a:pPr>
            <a:endParaRPr lang="en-US" dirty="0">
              <a:solidFill>
                <a:schemeClr val="tx2"/>
              </a:solidFill>
              <a:latin typeface="Times New Roman"/>
              <a:cs typeface="Times New Roman"/>
            </a:endParaRPr>
          </a:p>
          <a:p>
            <a:pPr algn="just">
              <a:lnSpc>
                <a:spcPct val="90000"/>
              </a:lnSpc>
              <a:spcAft>
                <a:spcPts val="600"/>
              </a:spcAft>
            </a:pPr>
            <a:r>
              <a:rPr lang="en-US" dirty="0">
                <a:solidFill>
                  <a:schemeClr val="tx2"/>
                </a:solidFill>
                <a:latin typeface="Times New Roman"/>
                <a:cs typeface="Times New Roman"/>
              </a:rPr>
              <a:t>ACCURACY:0.9368587213891081                           ACCURACY: 0</a:t>
            </a:r>
            <a:r>
              <a:rPr kumimoji="0" lang="en-US" altLang="en-US" sz="1800" b="0" i="0" u="none" strike="noStrike" cap="none" normalizeH="0" baseline="0" dirty="0">
                <a:ln>
                  <a:noFill/>
                </a:ln>
                <a:solidFill>
                  <a:schemeClr val="tx1"/>
                </a:solidFill>
                <a:effectLst/>
                <a:latin typeface="Arial Unicode MS"/>
              </a:rPr>
              <a:t>.8287292817679558</a:t>
            </a:r>
            <a:r>
              <a:rPr lang="en-US" dirty="0">
                <a:solidFill>
                  <a:schemeClr val="tx2"/>
                </a:solidFill>
                <a:latin typeface="Times New Roman"/>
                <a:cs typeface="Times New Roman"/>
              </a:rPr>
              <a:t>
PRECISION:0.9375539360859713                            PRECISION: </a:t>
            </a:r>
            <a:r>
              <a:rPr kumimoji="0" lang="en-US" altLang="en-US" sz="1800" b="0" i="0" u="none" strike="noStrike" cap="none" normalizeH="0" baseline="0" dirty="0">
                <a:ln>
                  <a:noFill/>
                </a:ln>
                <a:solidFill>
                  <a:schemeClr val="tx1"/>
                </a:solidFill>
                <a:effectLst/>
                <a:latin typeface="Arial Unicode MS"/>
              </a:rPr>
              <a:t>0.8592431382623872</a:t>
            </a:r>
            <a:r>
              <a:rPr lang="en-US" dirty="0">
                <a:solidFill>
                  <a:schemeClr val="tx2"/>
                </a:solidFill>
                <a:latin typeface="Times New Roman"/>
                <a:cs typeface="Times New Roman"/>
              </a:rPr>
              <a:t> 
RECALL:0.9368587213891081                                  RECALL: </a:t>
            </a:r>
            <a:r>
              <a:rPr kumimoji="0" lang="en-US" altLang="en-US" sz="1800" b="0" i="0" u="none" strike="noStrike" cap="none" normalizeH="0" baseline="0" dirty="0">
                <a:ln>
                  <a:noFill/>
                </a:ln>
                <a:solidFill>
                  <a:schemeClr val="tx1"/>
                </a:solidFill>
                <a:effectLst/>
                <a:latin typeface="Arial Unicode MS"/>
              </a:rPr>
              <a:t>0.8287292817679558 </a:t>
            </a:r>
            <a:r>
              <a:rPr lang="en-US" dirty="0">
                <a:solidFill>
                  <a:schemeClr val="tx2"/>
                </a:solidFill>
                <a:latin typeface="Times New Roman"/>
                <a:cs typeface="Times New Roman"/>
              </a:rPr>
              <a:t>
F1 SCORE: 0.9368105898907034                              FI SCORE: </a:t>
            </a:r>
            <a:r>
              <a:rPr kumimoji="0" lang="en-US" altLang="en-US" sz="1800" b="0" i="0" u="none" strike="noStrike" cap="none" normalizeH="0" baseline="0" dirty="0">
                <a:ln>
                  <a:noFill/>
                </a:ln>
                <a:solidFill>
                  <a:schemeClr val="tx1"/>
                </a:solidFill>
                <a:effectLst/>
                <a:latin typeface="Arial Unicode MS"/>
              </a:rPr>
              <a:t>0.8255137358444975</a:t>
            </a:r>
            <a:endParaRPr lang="en-US" dirty="0">
              <a:solidFill>
                <a:schemeClr val="tx2"/>
              </a:solidFill>
            </a:endParaRPr>
          </a:p>
          <a:p>
            <a:pPr algn="just">
              <a:lnSpc>
                <a:spcPct val="90000"/>
              </a:lnSpc>
              <a:spcAft>
                <a:spcPts val="600"/>
              </a:spcAft>
            </a:pPr>
            <a:endParaRPr lang="en-US" dirty="0">
              <a:solidFill>
                <a:schemeClr val="tx2"/>
              </a:solidFill>
            </a:endParaRPr>
          </a:p>
          <a:p>
            <a:pPr indent="-228600">
              <a:lnSpc>
                <a:spcPct val="90000"/>
              </a:lnSpc>
              <a:spcAft>
                <a:spcPts val="600"/>
              </a:spcAft>
              <a:buFont typeface="Arial" panose="020B0604020202020204" pitchFamily="34" charset="0"/>
              <a:buChar char="•"/>
            </a:pPr>
            <a:endParaRPr lang="en-US" sz="700" dirty="0">
              <a:solidFill>
                <a:schemeClr val="tx2"/>
              </a:solidFill>
            </a:endParaRPr>
          </a:p>
        </p:txBody>
      </p:sp>
      <p:grpSp>
        <p:nvGrpSpPr>
          <p:cNvPr id="37" name="Group 3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8" name="Freeform: Shape 3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5">
            <a:extLst>
              <a:ext uri="{FF2B5EF4-FFF2-40B4-BE49-F238E27FC236}">
                <a16:creationId xmlns:a16="http://schemas.microsoft.com/office/drawing/2014/main" id="{A2074D15-2F62-E7E1-3748-25D9B736243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Unicode MS"/>
              </a:rPr>
              <a:t>0.8255137358444975</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2138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Rumor_output">
            <a:extLst>
              <a:ext uri="{FF2B5EF4-FFF2-40B4-BE49-F238E27FC236}">
                <a16:creationId xmlns:a16="http://schemas.microsoft.com/office/drawing/2014/main" id="{568B94D6-C77F-60A2-8A8F-601597EFC5DB}"/>
              </a:ext>
            </a:extLst>
          </p:cNvPr>
          <p:cNvPicPr>
            <a:picLocks noChangeAspect="1"/>
          </p:cNvPicPr>
          <p:nvPr/>
        </p:nvPicPr>
        <p:blipFill>
          <a:blip r:embed="rId2"/>
          <a:stretch>
            <a:fillRect/>
          </a:stretch>
        </p:blipFill>
        <p:spPr>
          <a:xfrm>
            <a:off x="643467" y="1376592"/>
            <a:ext cx="10905066" cy="4989068"/>
          </a:xfrm>
          <a:prstGeom prst="rect">
            <a:avLst/>
          </a:prstGeom>
        </p:spPr>
      </p:pic>
    </p:spTree>
    <p:extLst>
      <p:ext uri="{BB962C8B-B14F-4D97-AF65-F5344CB8AC3E}">
        <p14:creationId xmlns:p14="http://schemas.microsoft.com/office/powerpoint/2010/main" val="2038057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876693" y="108787"/>
            <a:ext cx="4355265" cy="1616203"/>
          </a:xfrm>
        </p:spPr>
        <p:txBody>
          <a:bodyPr vert="horz" lIns="91440" tIns="45720" rIns="91440" bIns="45720" rtlCol="0" anchor="b">
            <a:normAutofit/>
          </a:bodyPr>
          <a:lstStyle/>
          <a:p>
            <a:r>
              <a:rPr lang="en-US" b="1" dirty="0">
                <a:latin typeface="Arial" panose="020B0604020202020204" pitchFamily="34" charset="0"/>
                <a:cs typeface="Arial" panose="020B0604020202020204" pitchFamily="34" charset="0"/>
              </a:rPr>
              <a:t>CONCLUSION</a:t>
            </a:r>
          </a:p>
        </p:txBody>
      </p:sp>
      <p:sp>
        <p:nvSpPr>
          <p:cNvPr id="3" name="TextBox 2">
            <a:extLst>
              <a:ext uri="{FF2B5EF4-FFF2-40B4-BE49-F238E27FC236}">
                <a16:creationId xmlns:a16="http://schemas.microsoft.com/office/drawing/2014/main" id="{057BF128-9732-2A96-09D0-2390F36E6BB5}"/>
              </a:ext>
            </a:extLst>
          </p:cNvPr>
          <p:cNvSpPr txBox="1"/>
          <p:nvPr/>
        </p:nvSpPr>
        <p:spPr>
          <a:xfrm>
            <a:off x="1034843" y="2490344"/>
            <a:ext cx="6152434" cy="42529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a:lnSpc>
                <a:spcPct val="90000"/>
              </a:lnSpc>
              <a:spcAft>
                <a:spcPts val="600"/>
              </a:spcAft>
            </a:pPr>
            <a:r>
              <a:rPr lang="en-US" sz="2000" dirty="0">
                <a:latin typeface="Times New Roman"/>
                <a:cs typeface="Times New Roman"/>
              </a:rPr>
              <a:t>         The "Rumor Mill: Tracking Viral Rumors through Textual Analysis" project successfully demonstrates the application of Natural Language Processing and machine learning techniques to differentiate between real and fake news articles. By providing an intuitive </a:t>
            </a:r>
            <a:r>
              <a:rPr lang="en-US" sz="2000" err="1">
                <a:latin typeface="Times New Roman"/>
                <a:cs typeface="Times New Roman"/>
              </a:rPr>
              <a:t>Streamlit</a:t>
            </a:r>
            <a:r>
              <a:rPr lang="en-US" sz="2000" dirty="0">
                <a:latin typeface="Times New Roman"/>
                <a:cs typeface="Times New Roman"/>
              </a:rPr>
              <a:t> web application, users can easily input news articles, select preferred vectorization and classification methods, and receive instant predictions about the authenticity of the content.</a:t>
            </a:r>
            <a:endParaRPr lang="en-US" sz="2000"/>
          </a:p>
          <a:p>
            <a:pPr indent="-228600">
              <a:lnSpc>
                <a:spcPct val="90000"/>
              </a:lnSpc>
              <a:spcAft>
                <a:spcPts val="600"/>
              </a:spcAft>
              <a:buFont typeface="Arial" panose="020B0604020202020204" pitchFamily="34" charset="0"/>
              <a:buChar char="•"/>
            </a:pPr>
            <a:endParaRPr lang="en-US" sz="1700"/>
          </a:p>
        </p:txBody>
      </p:sp>
      <p:pic>
        <p:nvPicPr>
          <p:cNvPr id="24" name="Picture 23" descr="Abstract blurred public library with bookshelves">
            <a:extLst>
              <a:ext uri="{FF2B5EF4-FFF2-40B4-BE49-F238E27FC236}">
                <a16:creationId xmlns:a16="http://schemas.microsoft.com/office/drawing/2014/main" id="{04262819-4AA7-920A-A822-A966FCBBE99B}"/>
              </a:ext>
            </a:extLst>
          </p:cNvPr>
          <p:cNvPicPr>
            <a:picLocks noChangeAspect="1"/>
          </p:cNvPicPr>
          <p:nvPr/>
        </p:nvPicPr>
        <p:blipFill rotWithShape="1">
          <a:blip r:embed="rId2"/>
          <a:srcRect l="9373" r="31297" b="4"/>
          <a:stretch/>
        </p:blipFill>
        <p:spPr>
          <a:xfrm>
            <a:off x="7835660" y="10"/>
            <a:ext cx="4356339" cy="6857990"/>
          </a:xfrm>
          <a:prstGeom prst="rect">
            <a:avLst/>
          </a:prstGeom>
        </p:spPr>
      </p:pic>
      <p:sp>
        <p:nvSpPr>
          <p:cNvPr id="30" name="Rectangle 29">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704888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D13096F-7AE2-9785-01E9-8E9EC1170524}"/>
              </a:ext>
            </a:extLst>
          </p:cNvPr>
          <p:cNvPicPr>
            <a:picLocks noChangeAspect="1"/>
          </p:cNvPicPr>
          <p:nvPr/>
        </p:nvPicPr>
        <p:blipFill rotWithShape="1">
          <a:blip r:embed="rId2"/>
          <a:srcRect l="5060" r="-3" b="-3"/>
          <a:stretch/>
        </p:blipFill>
        <p:spPr>
          <a:xfrm>
            <a:off x="1041489" y="10"/>
            <a:ext cx="11150509"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593785" y="5691"/>
            <a:ext cx="4541056" cy="1899912"/>
          </a:xfrm>
        </p:spPr>
        <p:txBody>
          <a:bodyPr vert="horz" lIns="91440" tIns="45720" rIns="91440" bIns="45720" rtlCol="0" anchor="ctr">
            <a:normAutofit/>
          </a:bodyPr>
          <a:lstStyle/>
          <a:p>
            <a:r>
              <a:rPr lang="en-US" sz="4000" dirty="0"/>
              <a:t>KEY ACHIEVEMENTS</a:t>
            </a:r>
          </a:p>
        </p:txBody>
      </p:sp>
      <p:sp>
        <p:nvSpPr>
          <p:cNvPr id="3" name="TextBox 2">
            <a:extLst>
              <a:ext uri="{FF2B5EF4-FFF2-40B4-BE49-F238E27FC236}">
                <a16:creationId xmlns:a16="http://schemas.microsoft.com/office/drawing/2014/main" id="{057BF128-9732-2A96-09D0-2390F36E6BB5}"/>
              </a:ext>
            </a:extLst>
          </p:cNvPr>
          <p:cNvSpPr txBox="1"/>
          <p:nvPr/>
        </p:nvSpPr>
        <p:spPr>
          <a:xfrm>
            <a:off x="823823" y="1557182"/>
            <a:ext cx="7732829" cy="479230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a:lnSpc>
                <a:spcPct val="90000"/>
              </a:lnSpc>
              <a:spcAft>
                <a:spcPts val="600"/>
              </a:spcAft>
            </a:pPr>
            <a:r>
              <a:rPr lang="en-US" dirty="0">
                <a:latin typeface="Times New Roman"/>
                <a:cs typeface="Times New Roman"/>
              </a:rPr>
              <a:t>1. </a:t>
            </a:r>
            <a:r>
              <a:rPr lang="en-US" b="1" dirty="0">
                <a:latin typeface="Times New Roman"/>
                <a:cs typeface="Times New Roman"/>
              </a:rPr>
              <a:t>USER-FRIENDLY INTERFACE:</a:t>
            </a:r>
            <a:r>
              <a:rPr lang="en-US" dirty="0">
                <a:latin typeface="Times New Roman"/>
                <a:cs typeface="Times New Roman"/>
              </a:rPr>
              <a:t> The use of </a:t>
            </a:r>
            <a:r>
              <a:rPr lang="en-US" err="1">
                <a:latin typeface="Times New Roman"/>
                <a:cs typeface="Times New Roman"/>
              </a:rPr>
              <a:t>Streamlit</a:t>
            </a:r>
            <a:r>
              <a:rPr lang="en-US" dirty="0">
                <a:latin typeface="Times New Roman"/>
                <a:cs typeface="Times New Roman"/>
              </a:rPr>
              <a:t> allows for a simple yet powerful interface where users can interact with the model without requiring any technical background.</a:t>
            </a:r>
            <a:endParaRPr lang="en-US"/>
          </a:p>
          <a:p>
            <a:pPr indent="-228600" algn="just">
              <a:lnSpc>
                <a:spcPct val="90000"/>
              </a:lnSpc>
              <a:spcAft>
                <a:spcPts val="600"/>
              </a:spcAft>
              <a:buFont typeface="Arial" panose="020B0604020202020204" pitchFamily="34" charset="0"/>
              <a:buChar char="•"/>
            </a:pPr>
            <a:endParaRPr lang="en-US" dirty="0">
              <a:latin typeface="Times New Roman"/>
              <a:cs typeface="Times New Roman"/>
            </a:endParaRPr>
          </a:p>
          <a:p>
            <a:pPr algn="just">
              <a:lnSpc>
                <a:spcPct val="90000"/>
              </a:lnSpc>
              <a:spcAft>
                <a:spcPts val="600"/>
              </a:spcAft>
            </a:pPr>
            <a:r>
              <a:rPr lang="en-US" dirty="0">
                <a:latin typeface="Times New Roman"/>
                <a:cs typeface="Times New Roman"/>
              </a:rPr>
              <a:t>2. </a:t>
            </a:r>
            <a:r>
              <a:rPr lang="en-US" b="1" dirty="0">
                <a:latin typeface="Times New Roman"/>
                <a:cs typeface="Times New Roman"/>
              </a:rPr>
              <a:t>FLEXIBILITY IN MODEL SELECTION</a:t>
            </a:r>
            <a:r>
              <a:rPr lang="en-US" dirty="0">
                <a:latin typeface="Times New Roman"/>
                <a:cs typeface="Times New Roman"/>
              </a:rPr>
              <a:t>: Users can choose between different vectorization techniques (TF-IDF and Bag of Words) and classifiers (Linear SVM and Naive Bayes), enabling a hands-on understanding of how different methods impact prediction results.</a:t>
            </a:r>
          </a:p>
          <a:p>
            <a:pPr indent="-228600" algn="just">
              <a:lnSpc>
                <a:spcPct val="90000"/>
              </a:lnSpc>
              <a:spcAft>
                <a:spcPts val="600"/>
              </a:spcAft>
              <a:buFont typeface="Arial" panose="020B0604020202020204" pitchFamily="34" charset="0"/>
              <a:buChar char="•"/>
            </a:pPr>
            <a:endParaRPr lang="en-US" dirty="0">
              <a:latin typeface="Times New Roman"/>
              <a:cs typeface="Times New Roman"/>
            </a:endParaRPr>
          </a:p>
          <a:p>
            <a:pPr algn="just">
              <a:lnSpc>
                <a:spcPct val="90000"/>
              </a:lnSpc>
              <a:spcAft>
                <a:spcPts val="600"/>
              </a:spcAft>
            </a:pPr>
            <a:r>
              <a:rPr lang="en-US" dirty="0">
                <a:latin typeface="Times New Roman"/>
                <a:cs typeface="Times New Roman"/>
              </a:rPr>
              <a:t>3. </a:t>
            </a:r>
            <a:r>
              <a:rPr lang="en-US" b="1" dirty="0">
                <a:latin typeface="Times New Roman"/>
                <a:cs typeface="Times New Roman"/>
              </a:rPr>
              <a:t>REAL-TIME PREDICTION:</a:t>
            </a:r>
            <a:r>
              <a:rPr lang="en-US" dirty="0">
                <a:latin typeface="Times New Roman"/>
                <a:cs typeface="Times New Roman"/>
              </a:rPr>
              <a:t> The application provides real-time feedback, making it a useful tool for journalists, researchers, and the general public to quickly assess the credibility of news articles.</a:t>
            </a:r>
          </a:p>
          <a:p>
            <a:pPr indent="-228600" algn="just">
              <a:lnSpc>
                <a:spcPct val="90000"/>
              </a:lnSpc>
              <a:spcAft>
                <a:spcPts val="600"/>
              </a:spcAft>
              <a:buFont typeface="Arial" panose="020B0604020202020204" pitchFamily="34" charset="0"/>
              <a:buChar char="•"/>
            </a:pPr>
            <a:endParaRPr lang="en-US" dirty="0">
              <a:latin typeface="Times New Roman"/>
              <a:cs typeface="Times New Roman"/>
            </a:endParaRPr>
          </a:p>
          <a:p>
            <a:pPr algn="just">
              <a:lnSpc>
                <a:spcPct val="90000"/>
              </a:lnSpc>
              <a:spcAft>
                <a:spcPts val="600"/>
              </a:spcAft>
            </a:pPr>
            <a:r>
              <a:rPr lang="en-US" dirty="0">
                <a:latin typeface="Times New Roman"/>
                <a:cs typeface="Times New Roman"/>
              </a:rPr>
              <a:t>4. </a:t>
            </a:r>
            <a:r>
              <a:rPr lang="en-US" b="1" dirty="0">
                <a:latin typeface="Times New Roman"/>
                <a:cs typeface="Times New Roman"/>
              </a:rPr>
              <a:t>EDUCATIONAL VALUE:</a:t>
            </a:r>
            <a:r>
              <a:rPr lang="en-US" dirty="0">
                <a:latin typeface="Times New Roman"/>
                <a:cs typeface="Times New Roman"/>
              </a:rPr>
              <a:t> This project serves as a practical example of applying machine learning to real-world problems, showcasing the power and potential of NLP in combating misinformation.</a:t>
            </a:r>
          </a:p>
          <a:p>
            <a:pPr indent="-228600">
              <a:lnSpc>
                <a:spcPct val="90000"/>
              </a:lnSpc>
              <a:spcAft>
                <a:spcPts val="600"/>
              </a:spcAft>
              <a:buFont typeface="Arial" panose="020B0604020202020204" pitchFamily="34" charset="0"/>
              <a:buChar char="•"/>
            </a:pPr>
            <a:endParaRPr lang="en-US" dirty="0">
              <a:latin typeface="Times New Roman"/>
              <a:cs typeface="Times New Roman"/>
            </a:endParaRPr>
          </a:p>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1792542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0" name="Rectangle 2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MODULES</a:t>
            </a:r>
          </a:p>
        </p:txBody>
      </p:sp>
      <p:sp>
        <p:nvSpPr>
          <p:cNvPr id="4" name="TextBox 3">
            <a:extLst>
              <a:ext uri="{FF2B5EF4-FFF2-40B4-BE49-F238E27FC236}">
                <a16:creationId xmlns:a16="http://schemas.microsoft.com/office/drawing/2014/main" id="{EA28DEC5-77B9-204B-4F7B-0403CCD737E9}"/>
              </a:ext>
            </a:extLst>
          </p:cNvPr>
          <p:cNvSpPr txBox="1"/>
          <p:nvPr/>
        </p:nvSpPr>
        <p:spPr>
          <a:xfrm>
            <a:off x="761802" y="1851804"/>
            <a:ext cx="4646905" cy="477771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2000" b="1">
                <a:latin typeface="Times New Roman"/>
                <a:cs typeface="Times New Roman"/>
              </a:rPr>
              <a:t>MODULE 1:</a:t>
            </a:r>
            <a:r>
              <a:rPr lang="en-US" sz="2000">
                <a:latin typeface="Times New Roman"/>
                <a:cs typeface="Times New Roman"/>
              </a:rPr>
              <a:t> IMPORT NECESSARY PACKAGES</a:t>
            </a:r>
            <a:endParaRPr lang="en-US"/>
          </a:p>
          <a:p>
            <a:pPr indent="-228600">
              <a:lnSpc>
                <a:spcPct val="90000"/>
              </a:lnSpc>
              <a:spcAft>
                <a:spcPts val="600"/>
              </a:spcAft>
              <a:buFont typeface="Arial" panose="020B0604020202020204" pitchFamily="34" charset="0"/>
              <a:buChar char="•"/>
            </a:pPr>
            <a:endParaRPr lang="en-US" sz="2000">
              <a:latin typeface="Times New Roman"/>
              <a:cs typeface="Times New Roman"/>
            </a:endParaRPr>
          </a:p>
          <a:p>
            <a:pPr indent="-228600">
              <a:lnSpc>
                <a:spcPct val="90000"/>
              </a:lnSpc>
              <a:spcAft>
                <a:spcPts val="600"/>
              </a:spcAft>
              <a:buFont typeface="Arial" panose="020B0604020202020204" pitchFamily="34" charset="0"/>
              <a:buChar char="•"/>
            </a:pPr>
            <a:r>
              <a:rPr lang="en-US" sz="2000" b="1">
                <a:latin typeface="Times New Roman"/>
                <a:cs typeface="Times New Roman"/>
              </a:rPr>
              <a:t>  STREAMLIT:</a:t>
            </a:r>
            <a:r>
              <a:rPr lang="en-US" sz="2000">
                <a:latin typeface="Times New Roman"/>
                <a:cs typeface="Times New Roman"/>
              </a:rPr>
              <a:t> For creating an interactive web application.</a:t>
            </a:r>
          </a:p>
          <a:p>
            <a:pPr indent="-228600">
              <a:lnSpc>
                <a:spcPct val="90000"/>
              </a:lnSpc>
              <a:spcAft>
                <a:spcPts val="600"/>
              </a:spcAft>
              <a:buFont typeface="Arial" panose="020B0604020202020204" pitchFamily="34" charset="0"/>
              <a:buChar char="•"/>
            </a:pPr>
            <a:r>
              <a:rPr lang="en-US" sz="2000">
                <a:latin typeface="Times New Roman"/>
                <a:cs typeface="Times New Roman"/>
              </a:rPr>
              <a:t>  </a:t>
            </a:r>
            <a:r>
              <a:rPr lang="en-US" sz="2000" b="1">
                <a:latin typeface="Times New Roman"/>
                <a:cs typeface="Times New Roman"/>
              </a:rPr>
              <a:t>NUMPY:</a:t>
            </a:r>
            <a:r>
              <a:rPr lang="en-US" sz="2000">
                <a:latin typeface="Times New Roman"/>
                <a:cs typeface="Times New Roman"/>
              </a:rPr>
              <a:t> For efficient numerical computations.</a:t>
            </a:r>
          </a:p>
          <a:p>
            <a:pPr indent="-228600">
              <a:lnSpc>
                <a:spcPct val="90000"/>
              </a:lnSpc>
              <a:spcAft>
                <a:spcPts val="600"/>
              </a:spcAft>
              <a:buFont typeface="Arial" panose="020B0604020202020204" pitchFamily="34" charset="0"/>
              <a:buChar char="•"/>
            </a:pPr>
            <a:r>
              <a:rPr lang="en-US" sz="2000">
                <a:latin typeface="Times New Roman"/>
                <a:cs typeface="Times New Roman"/>
              </a:rPr>
              <a:t> </a:t>
            </a:r>
            <a:r>
              <a:rPr lang="en-US" sz="2000" b="1">
                <a:latin typeface="Times New Roman"/>
                <a:cs typeface="Times New Roman"/>
              </a:rPr>
              <a:t> PANDAS:</a:t>
            </a:r>
            <a:r>
              <a:rPr lang="en-US" sz="2000">
                <a:latin typeface="Times New Roman"/>
                <a:cs typeface="Times New Roman"/>
              </a:rPr>
              <a:t> For robust data manipulation and analysis.</a:t>
            </a:r>
          </a:p>
          <a:p>
            <a:pPr indent="-228600">
              <a:lnSpc>
                <a:spcPct val="90000"/>
              </a:lnSpc>
              <a:spcAft>
                <a:spcPts val="600"/>
              </a:spcAft>
              <a:buFont typeface="Arial" panose="020B0604020202020204" pitchFamily="34" charset="0"/>
              <a:buChar char="•"/>
            </a:pPr>
            <a:r>
              <a:rPr lang="en-US" sz="2000">
                <a:latin typeface="Times New Roman"/>
                <a:cs typeface="Times New Roman"/>
              </a:rPr>
              <a:t>  </a:t>
            </a:r>
            <a:r>
              <a:rPr lang="en-US" sz="2000" b="1">
                <a:latin typeface="Times New Roman"/>
                <a:cs typeface="Times New Roman"/>
              </a:rPr>
              <a:t>SCIKIT-LEARN:</a:t>
            </a:r>
            <a:r>
              <a:rPr lang="en-US" sz="2000">
                <a:latin typeface="Times New Roman"/>
                <a:cs typeface="Times New Roman"/>
              </a:rPr>
              <a:t> For implementing machine learning models.</a:t>
            </a:r>
          </a:p>
          <a:p>
            <a:pPr indent="-228600">
              <a:lnSpc>
                <a:spcPct val="90000"/>
              </a:lnSpc>
              <a:spcAft>
                <a:spcPts val="600"/>
              </a:spcAft>
              <a:buFont typeface="Arial" panose="020B0604020202020204" pitchFamily="34" charset="0"/>
              <a:buChar char="•"/>
            </a:pPr>
            <a:r>
              <a:rPr lang="en-US" sz="2000">
                <a:latin typeface="Times New Roman"/>
                <a:cs typeface="Times New Roman"/>
              </a:rPr>
              <a:t>  </a:t>
            </a:r>
            <a:r>
              <a:rPr lang="en-US" sz="2000" b="1">
                <a:latin typeface="Times New Roman"/>
                <a:cs typeface="Times New Roman"/>
              </a:rPr>
              <a:t>TENSORFLOW:</a:t>
            </a:r>
            <a:r>
              <a:rPr lang="en-US" sz="2000">
                <a:latin typeface="Times New Roman"/>
                <a:cs typeface="Times New Roman"/>
              </a:rPr>
              <a:t> For deep learning functionalities.</a:t>
            </a:r>
          </a:p>
          <a:p>
            <a:pPr indent="-228600">
              <a:lnSpc>
                <a:spcPct val="90000"/>
              </a:lnSpc>
              <a:spcAft>
                <a:spcPts val="600"/>
              </a:spcAft>
              <a:buFont typeface="Arial" panose="020B0604020202020204" pitchFamily="34" charset="0"/>
              <a:buChar char="•"/>
            </a:pPr>
            <a:r>
              <a:rPr lang="en-US" sz="2000">
                <a:latin typeface="Times New Roman"/>
                <a:cs typeface="Times New Roman"/>
              </a:rPr>
              <a:t>   </a:t>
            </a:r>
            <a:r>
              <a:rPr lang="en-US" sz="2000" b="1">
                <a:latin typeface="Times New Roman"/>
                <a:cs typeface="Times New Roman"/>
              </a:rPr>
              <a:t>WARNINGS:</a:t>
            </a:r>
            <a:r>
              <a:rPr lang="en-US" sz="2000">
                <a:latin typeface="Times New Roman"/>
                <a:cs typeface="Times New Roman"/>
              </a:rPr>
              <a:t> For suppressing unnecessary warnings.</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b="1"/>
          </a:p>
        </p:txBody>
      </p:sp>
      <p:pic>
        <p:nvPicPr>
          <p:cNvPr id="3" name="Picture 2" descr="A hand holding a sign with text&#10;&#10;Description automatically generated">
            <a:extLst>
              <a:ext uri="{FF2B5EF4-FFF2-40B4-BE49-F238E27FC236}">
                <a16:creationId xmlns:a16="http://schemas.microsoft.com/office/drawing/2014/main" id="{7C699DC9-AC6B-32E8-CC8C-9FD4175FC05D}"/>
              </a:ext>
            </a:extLst>
          </p:cNvPr>
          <p:cNvPicPr>
            <a:picLocks noChangeAspect="1"/>
          </p:cNvPicPr>
          <p:nvPr/>
        </p:nvPicPr>
        <p:blipFill>
          <a:blip r:embed="rId2"/>
          <a:stretch>
            <a:fillRect/>
          </a:stretch>
        </p:blipFill>
        <p:spPr>
          <a:xfrm>
            <a:off x="6102201" y="1442140"/>
            <a:ext cx="5566015" cy="4318778"/>
          </a:xfrm>
          <a:prstGeom prst="rect">
            <a:avLst/>
          </a:prstGeom>
        </p:spPr>
      </p:pic>
    </p:spTree>
    <p:extLst>
      <p:ext uri="{BB962C8B-B14F-4D97-AF65-F5344CB8AC3E}">
        <p14:creationId xmlns:p14="http://schemas.microsoft.com/office/powerpoint/2010/main" val="35771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Computer script on a screen">
            <a:extLst>
              <a:ext uri="{FF2B5EF4-FFF2-40B4-BE49-F238E27FC236}">
                <a16:creationId xmlns:a16="http://schemas.microsoft.com/office/drawing/2014/main" id="{F987313B-D7C7-78E3-6985-70D583C9C1E9}"/>
              </a:ext>
            </a:extLst>
          </p:cNvPr>
          <p:cNvPicPr>
            <a:picLocks noChangeAspect="1"/>
          </p:cNvPicPr>
          <p:nvPr/>
        </p:nvPicPr>
        <p:blipFill rotWithShape="1">
          <a:blip r:embed="rId2"/>
          <a:srcRect l="61" r="40674" b="-1"/>
          <a:stretch/>
        </p:blipFill>
        <p:spPr>
          <a:xfrm>
            <a:off x="6103027" y="10"/>
            <a:ext cx="6088971" cy="6857990"/>
          </a:xfrm>
          <a:prstGeom prst="rect">
            <a:avLst/>
          </a:prstGeom>
        </p:spPr>
      </p:pic>
      <p:sp useBgFill="1">
        <p:nvSpPr>
          <p:cNvPr id="41" name="Rectangle 4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28DEC5-77B9-204B-4F7B-0403CCD737E9}"/>
              </a:ext>
            </a:extLst>
          </p:cNvPr>
          <p:cNvSpPr txBox="1"/>
          <p:nvPr/>
        </p:nvSpPr>
        <p:spPr>
          <a:xfrm>
            <a:off x="718669" y="2410476"/>
            <a:ext cx="4659756" cy="337413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2000" b="1">
                <a:latin typeface="Times New Roman"/>
                <a:cs typeface="Times New Roman"/>
              </a:rPr>
              <a:t>MODULE 2:</a:t>
            </a:r>
            <a:r>
              <a:rPr lang="en-US" sz="2000">
                <a:latin typeface="Times New Roman"/>
                <a:cs typeface="Times New Roman"/>
              </a:rPr>
              <a:t> LOAD THE DATASET</a:t>
            </a:r>
            <a:endParaRPr lang="en-US"/>
          </a:p>
          <a:p>
            <a:pPr indent="-228600">
              <a:lnSpc>
                <a:spcPct val="90000"/>
              </a:lnSpc>
              <a:spcAft>
                <a:spcPts val="600"/>
              </a:spcAft>
              <a:buFont typeface="Arial" panose="020B0604020202020204" pitchFamily="34" charset="0"/>
              <a:buChar char="•"/>
            </a:pPr>
            <a:endParaRPr lang="en-US" sz="2000">
              <a:latin typeface="Times New Roman"/>
              <a:cs typeface="Times New Roman"/>
            </a:endParaRPr>
          </a:p>
          <a:p>
            <a:pPr marL="342900" indent="-228600">
              <a:lnSpc>
                <a:spcPct val="90000"/>
              </a:lnSpc>
              <a:spcAft>
                <a:spcPts val="600"/>
              </a:spcAft>
              <a:buFont typeface="Arial" panose="020B0604020202020204" pitchFamily="34" charset="0"/>
              <a:buChar char="•"/>
            </a:pPr>
            <a:r>
              <a:rPr lang="en-US" sz="2000">
                <a:latin typeface="Times New Roman"/>
                <a:cs typeface="Times New Roman"/>
              </a:rPr>
              <a:t>- Dataset contains fake and real news articles.</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 Loaded from a CSV file for ease of use.</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 Labels converted to binary format (0 for real, 1 for fake) for binary classification.</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 Ensures consistent data format for model training.</a:t>
            </a:r>
          </a:p>
          <a:p>
            <a:pPr marL="342900" indent="-228600">
              <a:lnSpc>
                <a:spcPct val="90000"/>
              </a:lnSpc>
              <a:spcAft>
                <a:spcPts val="600"/>
              </a:spcAft>
              <a:buFont typeface="Arial" panose="020B0604020202020204" pitchFamily="34" charset="0"/>
              <a:buChar char="•"/>
            </a:pPr>
            <a:endParaRPr lang="en-US" sz="2000">
              <a:latin typeface="Times New Roman"/>
              <a:cs typeface="Times New Roman"/>
            </a:endParaRPr>
          </a:p>
          <a:p>
            <a:pPr>
              <a:lnSpc>
                <a:spcPct val="90000"/>
              </a:lnSpc>
              <a:spcAft>
                <a:spcPts val="600"/>
              </a:spcAft>
            </a:pPr>
            <a:r>
              <a:rPr lang="en-US" sz="2000" b="1">
                <a:latin typeface="Times New Roman"/>
                <a:cs typeface="Times New Roman"/>
              </a:rPr>
              <a:t>MODULE 3:</a:t>
            </a:r>
            <a:r>
              <a:rPr lang="en-US" sz="2000">
                <a:latin typeface="Times New Roman"/>
                <a:cs typeface="Times New Roman"/>
              </a:rPr>
              <a:t> SELECT VECTORIZER AND CLASSIFIER</a:t>
            </a:r>
          </a:p>
          <a:p>
            <a:pPr indent="-228600">
              <a:lnSpc>
                <a:spcPct val="90000"/>
              </a:lnSpc>
              <a:spcAft>
                <a:spcPts val="600"/>
              </a:spcAft>
              <a:buFont typeface="Arial" panose="020B0604020202020204" pitchFamily="34" charset="0"/>
              <a:buChar char="•"/>
            </a:pPr>
            <a:r>
              <a:rPr lang="en-US" sz="2000">
                <a:latin typeface="Times New Roman"/>
                <a:cs typeface="Times New Roman"/>
              </a:rPr>
              <a:t>      Allows users to select a vectorizer (TF-IDF or Bag of Words) and a classifier (Linear SVM or Naive Bayes) via the sidebar.</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endParaRPr lang="en-US" sz="1400" b="1"/>
          </a:p>
        </p:txBody>
      </p:sp>
    </p:spTree>
    <p:extLst>
      <p:ext uri="{BB962C8B-B14F-4D97-AF65-F5344CB8AC3E}">
        <p14:creationId xmlns:p14="http://schemas.microsoft.com/office/powerpoint/2010/main" val="410136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hand holding a yellow post-it note&#10;&#10;Description automatically generated">
            <a:extLst>
              <a:ext uri="{FF2B5EF4-FFF2-40B4-BE49-F238E27FC236}">
                <a16:creationId xmlns:a16="http://schemas.microsoft.com/office/drawing/2014/main" id="{A33DEB15-A952-AE77-AA55-E70440A8BB0E}"/>
              </a:ext>
            </a:extLst>
          </p:cNvPr>
          <p:cNvPicPr>
            <a:picLocks noChangeAspect="1"/>
          </p:cNvPicPr>
          <p:nvPr/>
        </p:nvPicPr>
        <p:blipFill rotWithShape="1">
          <a:blip r:embed="rId2"/>
          <a:srcRect l="1338" r="18998"/>
          <a:stretch/>
        </p:blipFill>
        <p:spPr>
          <a:xfrm>
            <a:off x="2522356" y="10"/>
            <a:ext cx="9669642" cy="6857990"/>
          </a:xfrm>
          <a:prstGeom prst="rect">
            <a:avLst/>
          </a:prstGeom>
        </p:spPr>
      </p:pic>
      <p:sp>
        <p:nvSpPr>
          <p:cNvPr id="38" name="Rectangle 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28DEC5-77B9-204B-4F7B-0403CCD737E9}"/>
              </a:ext>
            </a:extLst>
          </p:cNvPr>
          <p:cNvSpPr txBox="1"/>
          <p:nvPr/>
        </p:nvSpPr>
        <p:spPr>
          <a:xfrm>
            <a:off x="521899" y="637031"/>
            <a:ext cx="5849395" cy="467729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000" b="1">
                <a:latin typeface="Times New Roman"/>
                <a:cs typeface="Times New Roman"/>
              </a:rPr>
              <a:t>MODULE 4:</a:t>
            </a:r>
            <a:r>
              <a:rPr lang="en-US" sz="2000">
                <a:latin typeface="Times New Roman"/>
                <a:cs typeface="Times New Roman"/>
              </a:rPr>
              <a:t> TRAIN THE MODEL</a:t>
            </a:r>
            <a:endParaRPr lang="en-US"/>
          </a:p>
          <a:p>
            <a:pPr indent="-228600">
              <a:lnSpc>
                <a:spcPct val="90000"/>
              </a:lnSpc>
              <a:spcAft>
                <a:spcPts val="600"/>
              </a:spcAft>
              <a:buFont typeface="Arial" panose="020B0604020202020204" pitchFamily="34" charset="0"/>
              <a:buChar char="•"/>
            </a:pPr>
            <a:endParaRPr lang="en-US" sz="2000">
              <a:latin typeface="Times New Roman"/>
              <a:cs typeface="Times New Roman"/>
            </a:endParaRPr>
          </a:p>
          <a:p>
            <a:pPr marL="342900" indent="-228600">
              <a:lnSpc>
                <a:spcPct val="90000"/>
              </a:lnSpc>
              <a:spcAft>
                <a:spcPts val="600"/>
              </a:spcAft>
              <a:buFont typeface="Arial" panose="020B0604020202020204" pitchFamily="34" charset="0"/>
              <a:buChar char="•"/>
            </a:pPr>
            <a:r>
              <a:rPr lang="en-US" sz="2000">
                <a:latin typeface="Times New Roman"/>
                <a:cs typeface="Times New Roman"/>
              </a:rPr>
              <a:t> Training the selected classifier using chosen vectorizer.</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 Model is trained on the preprocessed dataset.</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 Caching the trained model to speed up predictions.</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 Evaluation metrics: accuracy, precision, recall, and F1-score to assess performance.</a:t>
            </a:r>
          </a:p>
          <a:p>
            <a:pPr marL="342900" indent="-228600">
              <a:lnSpc>
                <a:spcPct val="90000"/>
              </a:lnSpc>
              <a:spcAft>
                <a:spcPts val="600"/>
              </a:spcAft>
              <a:buFont typeface="Arial" panose="020B0604020202020204" pitchFamily="34" charset="0"/>
              <a:buChar char="•"/>
            </a:pPr>
            <a:endParaRPr lang="en-US" sz="2000">
              <a:latin typeface="Times New Roman"/>
              <a:cs typeface="Times New Roman"/>
            </a:endParaRPr>
          </a:p>
          <a:p>
            <a:pPr>
              <a:lnSpc>
                <a:spcPct val="90000"/>
              </a:lnSpc>
              <a:spcAft>
                <a:spcPts val="600"/>
              </a:spcAft>
            </a:pPr>
            <a:r>
              <a:rPr lang="en-US" sz="2000">
                <a:latin typeface="Times New Roman"/>
                <a:cs typeface="Times New Roman"/>
              </a:rPr>
              <a:t>STEPS INVOLVED IN TRAINING:</a:t>
            </a:r>
          </a:p>
          <a:p>
            <a:pPr indent="-228600">
              <a:lnSpc>
                <a:spcPct val="90000"/>
              </a:lnSpc>
              <a:spcAft>
                <a:spcPts val="600"/>
              </a:spcAft>
              <a:buFont typeface="Arial" panose="020B0604020202020204" pitchFamily="34" charset="0"/>
              <a:buChar char="•"/>
            </a:pPr>
            <a:endParaRPr lang="en-US" sz="2000">
              <a:latin typeface="Times New Roman"/>
              <a:cs typeface="Times New Roman"/>
            </a:endParaRPr>
          </a:p>
          <a:p>
            <a:pPr marL="342900" indent="-228600">
              <a:lnSpc>
                <a:spcPct val="90000"/>
              </a:lnSpc>
              <a:spcAft>
                <a:spcPts val="600"/>
              </a:spcAft>
              <a:buFont typeface="Arial" panose="020B0604020202020204" pitchFamily="34" charset="0"/>
              <a:buChar char="•"/>
            </a:pPr>
            <a:r>
              <a:rPr lang="en-US" sz="2000">
                <a:latin typeface="Times New Roman"/>
                <a:cs typeface="Times New Roman"/>
              </a:rPr>
              <a:t>Data preprocessing.</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Vectorization of text data.</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Splitting data into training and test sets.</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Training the model.</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Importance of evaluation metrics.</a:t>
            </a:r>
          </a:p>
          <a:p>
            <a:pPr marL="342900" indent="-228600">
              <a:lnSpc>
                <a:spcPct val="90000"/>
              </a:lnSpc>
              <a:spcAft>
                <a:spcPts val="600"/>
              </a:spcAft>
              <a:buFont typeface="Arial" panose="020B0604020202020204" pitchFamily="34" charset="0"/>
              <a:buChar char="•"/>
            </a:pPr>
            <a:r>
              <a:rPr lang="en-US" sz="2000">
                <a:latin typeface="Times New Roman"/>
                <a:cs typeface="Times New Roman"/>
              </a:rPr>
              <a:t>Model validation and testing.</a:t>
            </a:r>
            <a:endParaRPr lang="en-US" sz="2000"/>
          </a:p>
          <a:p>
            <a:pPr marL="171450"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endParaRPr lang="en-US" sz="1000"/>
          </a:p>
          <a:p>
            <a:pPr indent="-228600">
              <a:lnSpc>
                <a:spcPct val="90000"/>
              </a:lnSpc>
              <a:spcAft>
                <a:spcPts val="600"/>
              </a:spcAft>
              <a:buFont typeface="Arial" panose="020B0604020202020204" pitchFamily="34" charset="0"/>
              <a:buChar char="•"/>
            </a:pPr>
            <a:endParaRPr lang="en-US" sz="1000" b="1"/>
          </a:p>
        </p:txBody>
      </p:sp>
    </p:spTree>
    <p:extLst>
      <p:ext uri="{BB962C8B-B14F-4D97-AF65-F5344CB8AC3E}">
        <p14:creationId xmlns:p14="http://schemas.microsoft.com/office/powerpoint/2010/main" val="80722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474254" y="-2167"/>
            <a:ext cx="6244877" cy="1628970"/>
          </a:xfrm>
        </p:spPr>
        <p:txBody>
          <a:bodyPr vert="horz" lIns="91440" tIns="45720" rIns="91440" bIns="45720" rtlCol="0" anchor="ctr">
            <a:normAutofit/>
          </a:bodyPr>
          <a:lstStyle/>
          <a:p>
            <a:r>
              <a:rPr lang="en-US" sz="4000"/>
              <a:t>COLLECTION OF DATASET</a:t>
            </a:r>
          </a:p>
        </p:txBody>
      </p:sp>
      <p:sp>
        <p:nvSpPr>
          <p:cNvPr id="4" name="TextBox 3">
            <a:extLst>
              <a:ext uri="{FF2B5EF4-FFF2-40B4-BE49-F238E27FC236}">
                <a16:creationId xmlns:a16="http://schemas.microsoft.com/office/drawing/2014/main" id="{EA28DEC5-77B9-204B-4F7B-0403CCD737E9}"/>
              </a:ext>
            </a:extLst>
          </p:cNvPr>
          <p:cNvSpPr txBox="1"/>
          <p:nvPr/>
        </p:nvSpPr>
        <p:spPr>
          <a:xfrm>
            <a:off x="474255" y="1619721"/>
            <a:ext cx="6758847" cy="461059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1600"/>
              <a:t>         </a:t>
            </a:r>
            <a:r>
              <a:rPr lang="en-US">
                <a:latin typeface="Times New Roman"/>
                <a:cs typeface="Times New Roman"/>
              </a:rPr>
              <a:t>The dataset was sourced from Kaggle, focuses on identifying real and fake news through textual analysis. It contains four key columns that provide essential information for our analysis.</a:t>
            </a:r>
          </a:p>
          <a:p>
            <a:pPr indent="-228600">
              <a:lnSpc>
                <a:spcPct val="90000"/>
              </a:lnSpc>
              <a:spcAft>
                <a:spcPts val="600"/>
              </a:spcAft>
              <a:buFont typeface="Arial" panose="020B0604020202020204" pitchFamily="34" charset="0"/>
              <a:buChar char="•"/>
            </a:pPr>
            <a:endParaRPr lang="en-US">
              <a:latin typeface="Times New Roman"/>
              <a:cs typeface="Times New Roman"/>
            </a:endParaRPr>
          </a:p>
          <a:p>
            <a:pPr>
              <a:lnSpc>
                <a:spcPct val="90000"/>
              </a:lnSpc>
              <a:spcAft>
                <a:spcPts val="600"/>
              </a:spcAft>
            </a:pPr>
            <a:r>
              <a:rPr lang="en-US">
                <a:latin typeface="Times New Roman"/>
                <a:cs typeface="Times New Roman"/>
              </a:rPr>
              <a:t>COLUMNS IN A DATASET:</a:t>
            </a:r>
          </a:p>
          <a:p>
            <a:pPr indent="-228600">
              <a:lnSpc>
                <a:spcPct val="90000"/>
              </a:lnSpc>
              <a:spcAft>
                <a:spcPts val="600"/>
              </a:spcAft>
              <a:buFont typeface="Arial" panose="020B0604020202020204" pitchFamily="34" charset="0"/>
              <a:buChar char="•"/>
            </a:pPr>
            <a:endParaRPr lang="en-US">
              <a:latin typeface="Times New Roman"/>
              <a:cs typeface="Times New Roman"/>
            </a:endParaRPr>
          </a:p>
          <a:p>
            <a:pPr>
              <a:lnSpc>
                <a:spcPct val="90000"/>
              </a:lnSpc>
              <a:spcAft>
                <a:spcPts val="600"/>
              </a:spcAft>
            </a:pPr>
            <a:r>
              <a:rPr lang="en-US" b="1">
                <a:latin typeface="Times New Roman"/>
                <a:cs typeface="Times New Roman"/>
              </a:rPr>
              <a:t>NUMBER</a:t>
            </a:r>
            <a:r>
              <a:rPr lang="en-US">
                <a:latin typeface="Times New Roman"/>
                <a:cs typeface="Times New Roman"/>
              </a:rPr>
              <a:t>:</a:t>
            </a:r>
          </a:p>
          <a:p>
            <a:pPr marL="742950" lvl="1" indent="-228600">
              <a:lnSpc>
                <a:spcPct val="90000"/>
              </a:lnSpc>
              <a:spcAft>
                <a:spcPts val="600"/>
              </a:spcAft>
              <a:buFont typeface="Arial" panose="020B0604020202020204" pitchFamily="34" charset="0"/>
              <a:buChar char="•"/>
            </a:pPr>
            <a:r>
              <a:rPr lang="en-US" b="1">
                <a:latin typeface="Times New Roman"/>
                <a:cs typeface="Times New Roman"/>
              </a:rPr>
              <a:t>Description</a:t>
            </a:r>
            <a:r>
              <a:rPr lang="en-US">
                <a:latin typeface="Times New Roman"/>
                <a:cs typeface="Times New Roman"/>
              </a:rPr>
              <a:t>: A unique identifier assigned to each news article.</a:t>
            </a:r>
          </a:p>
          <a:p>
            <a:pPr marL="742950" lvl="1" indent="-228600">
              <a:lnSpc>
                <a:spcPct val="90000"/>
              </a:lnSpc>
              <a:spcAft>
                <a:spcPts val="600"/>
              </a:spcAft>
              <a:buFont typeface="Arial" panose="020B0604020202020204" pitchFamily="34" charset="0"/>
              <a:buChar char="•"/>
            </a:pPr>
            <a:r>
              <a:rPr lang="en-US" b="1">
                <a:latin typeface="Times New Roman"/>
                <a:cs typeface="Times New Roman"/>
              </a:rPr>
              <a:t>Purpose</a:t>
            </a:r>
            <a:r>
              <a:rPr lang="en-US">
                <a:latin typeface="Times New Roman"/>
                <a:cs typeface="Times New Roman"/>
              </a:rPr>
              <a:t>: Helps in tracking and managing individual entries in the dataset.</a:t>
            </a:r>
          </a:p>
          <a:p>
            <a:pPr>
              <a:lnSpc>
                <a:spcPct val="90000"/>
              </a:lnSpc>
              <a:spcAft>
                <a:spcPts val="600"/>
              </a:spcAft>
            </a:pPr>
            <a:r>
              <a:rPr lang="en-US" b="1">
                <a:latin typeface="Times New Roman"/>
                <a:cs typeface="Times New Roman"/>
              </a:rPr>
              <a:t>TITLE</a:t>
            </a:r>
            <a:r>
              <a:rPr lang="en-US">
                <a:latin typeface="Times New Roman"/>
                <a:cs typeface="Times New Roman"/>
              </a:rPr>
              <a:t>:</a:t>
            </a:r>
          </a:p>
          <a:p>
            <a:pPr marL="742950" lvl="1" indent="-228600">
              <a:lnSpc>
                <a:spcPct val="90000"/>
              </a:lnSpc>
              <a:spcAft>
                <a:spcPts val="600"/>
              </a:spcAft>
              <a:buFont typeface="Arial" panose="020B0604020202020204" pitchFamily="34" charset="0"/>
              <a:buChar char="•"/>
            </a:pPr>
            <a:r>
              <a:rPr lang="en-US" b="1">
                <a:latin typeface="Times New Roman"/>
                <a:cs typeface="Times New Roman"/>
              </a:rPr>
              <a:t>Description</a:t>
            </a:r>
            <a:r>
              <a:rPr lang="en-US">
                <a:latin typeface="Times New Roman"/>
                <a:cs typeface="Times New Roman"/>
              </a:rPr>
              <a:t>: The headline or title of the news article.</a:t>
            </a:r>
          </a:p>
          <a:p>
            <a:pPr marL="742950" lvl="1" indent="-228600">
              <a:lnSpc>
                <a:spcPct val="90000"/>
              </a:lnSpc>
              <a:spcAft>
                <a:spcPts val="600"/>
              </a:spcAft>
              <a:buFont typeface="Arial" panose="020B0604020202020204" pitchFamily="34" charset="0"/>
              <a:buChar char="•"/>
            </a:pPr>
            <a:r>
              <a:rPr lang="en-US" b="1">
                <a:latin typeface="Times New Roman"/>
                <a:cs typeface="Times New Roman"/>
              </a:rPr>
              <a:t>Purpose</a:t>
            </a:r>
            <a:r>
              <a:rPr lang="en-US">
                <a:latin typeface="Times New Roman"/>
                <a:cs typeface="Times New Roman"/>
              </a:rPr>
              <a:t>: Provides a concise summary of the article's content, useful for initial classification.</a:t>
            </a:r>
          </a:p>
          <a:p>
            <a:pPr>
              <a:lnSpc>
                <a:spcPct val="90000"/>
              </a:lnSpc>
              <a:spcAft>
                <a:spcPts val="600"/>
              </a:spcAft>
            </a:pPr>
            <a:r>
              <a:rPr lang="en-US" b="1">
                <a:latin typeface="Times New Roman"/>
                <a:cs typeface="Times New Roman"/>
              </a:rPr>
              <a:t>TEXT</a:t>
            </a:r>
            <a:r>
              <a:rPr lang="en-US">
                <a:latin typeface="Times New Roman"/>
                <a:cs typeface="Times New Roman"/>
              </a:rPr>
              <a:t>:</a:t>
            </a:r>
          </a:p>
          <a:p>
            <a:pPr marL="742950" lvl="1" indent="-228600">
              <a:lnSpc>
                <a:spcPct val="90000"/>
              </a:lnSpc>
              <a:spcAft>
                <a:spcPts val="600"/>
              </a:spcAft>
              <a:buFont typeface="Arial" panose="020B0604020202020204" pitchFamily="34" charset="0"/>
              <a:buChar char="•"/>
            </a:pPr>
            <a:r>
              <a:rPr lang="en-US" b="1">
                <a:latin typeface="Times New Roman"/>
                <a:cs typeface="Times New Roman"/>
              </a:rPr>
              <a:t>Description</a:t>
            </a:r>
            <a:r>
              <a:rPr lang="en-US">
                <a:latin typeface="Times New Roman"/>
                <a:cs typeface="Times New Roman"/>
              </a:rPr>
              <a:t>: The main body of the news article.</a:t>
            </a:r>
          </a:p>
          <a:p>
            <a:pPr marL="742950" lvl="1" indent="-228600">
              <a:lnSpc>
                <a:spcPct val="90000"/>
              </a:lnSpc>
              <a:spcAft>
                <a:spcPts val="600"/>
              </a:spcAft>
              <a:buFont typeface="Arial" panose="020B0604020202020204" pitchFamily="34" charset="0"/>
              <a:buChar char="•"/>
            </a:pPr>
            <a:r>
              <a:rPr lang="en-US" b="1">
                <a:latin typeface="Times New Roman"/>
                <a:cs typeface="Times New Roman"/>
              </a:rPr>
              <a:t>Purpose</a:t>
            </a:r>
            <a:r>
              <a:rPr lang="en-US">
                <a:latin typeface="Times New Roman"/>
                <a:cs typeface="Times New Roman"/>
              </a:rPr>
              <a:t>: Contains detailed content used for in-depth textual analysis to determine the authenticity of the news</a:t>
            </a:r>
            <a:r>
              <a:rPr lang="en-US" sz="1600"/>
              <a:t>.</a:t>
            </a:r>
          </a:p>
        </p:txBody>
      </p:sp>
      <p:pic>
        <p:nvPicPr>
          <p:cNvPr id="3" name="Picture 2" descr="A person writing on a paper&#10;&#10;Description automatically generated">
            <a:extLst>
              <a:ext uri="{FF2B5EF4-FFF2-40B4-BE49-F238E27FC236}">
                <a16:creationId xmlns:a16="http://schemas.microsoft.com/office/drawing/2014/main" id="{BCDBD75A-8888-8579-56CB-181EF38F44BB}"/>
              </a:ext>
            </a:extLst>
          </p:cNvPr>
          <p:cNvPicPr>
            <a:picLocks noChangeAspect="1"/>
          </p:cNvPicPr>
          <p:nvPr/>
        </p:nvPicPr>
        <p:blipFill>
          <a:blip r:embed="rId2"/>
          <a:stretch>
            <a:fillRect/>
          </a:stretch>
        </p:blipFill>
        <p:spPr>
          <a:xfrm>
            <a:off x="7468050" y="1135453"/>
            <a:ext cx="4214544" cy="4975284"/>
          </a:xfrm>
          <a:prstGeom prst="rect">
            <a:avLst/>
          </a:prstGeom>
        </p:spPr>
      </p:pic>
    </p:spTree>
    <p:extLst>
      <p:ext uri="{BB962C8B-B14F-4D97-AF65-F5344CB8AC3E}">
        <p14:creationId xmlns:p14="http://schemas.microsoft.com/office/powerpoint/2010/main" val="568674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EC7823C-FDD6-429C-986C-063FDEBF9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651F5E-0457-4065-ACB2-8B81590C2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50098" flipH="1" flipV="1">
            <a:off x="-160709" y="3977842"/>
            <a:ext cx="7507400" cy="3166385"/>
          </a:xfrm>
          <a:custGeom>
            <a:avLst/>
            <a:gdLst>
              <a:gd name="connsiteX0" fmla="*/ 5497485 w 7507400"/>
              <a:gd name="connsiteY0" fmla="*/ 2912009 h 3166385"/>
              <a:gd name="connsiteX1" fmla="*/ 7034681 w 7507400"/>
              <a:gd name="connsiteY1" fmla="*/ 3151263 h 3166385"/>
              <a:gd name="connsiteX2" fmla="*/ 7137723 w 7507400"/>
              <a:gd name="connsiteY2" fmla="*/ 3166385 h 3166385"/>
              <a:gd name="connsiteX3" fmla="*/ 7507400 w 7507400"/>
              <a:gd name="connsiteY3" fmla="*/ 875071 h 3166385"/>
              <a:gd name="connsiteX4" fmla="*/ 2083578 w 7507400"/>
              <a:gd name="connsiteY4" fmla="*/ 0 h 3166385"/>
              <a:gd name="connsiteX5" fmla="*/ 2023081 w 7507400"/>
              <a:gd name="connsiteY5" fmla="*/ 5468 h 3166385"/>
              <a:gd name="connsiteX6" fmla="*/ 1865374 w 7507400"/>
              <a:gd name="connsiteY6" fmla="*/ 76313 h 3166385"/>
              <a:gd name="connsiteX7" fmla="*/ 1634010 w 7507400"/>
              <a:gd name="connsiteY7" fmla="*/ 119359 h 3166385"/>
              <a:gd name="connsiteX8" fmla="*/ 1388186 w 7507400"/>
              <a:gd name="connsiteY8" fmla="*/ 130121 h 3166385"/>
              <a:gd name="connsiteX9" fmla="*/ 1330344 w 7507400"/>
              <a:gd name="connsiteY9" fmla="*/ 198275 h 3166385"/>
              <a:gd name="connsiteX10" fmla="*/ 1406262 w 7507400"/>
              <a:gd name="connsiteY10" fmla="*/ 270018 h 3166385"/>
              <a:gd name="connsiteX11" fmla="*/ 1521942 w 7507400"/>
              <a:gd name="connsiteY11" fmla="*/ 277191 h 3166385"/>
              <a:gd name="connsiteX12" fmla="*/ 2212420 w 7507400"/>
              <a:gd name="connsiteY12" fmla="*/ 295128 h 3166385"/>
              <a:gd name="connsiteX13" fmla="*/ 0 w 7507400"/>
              <a:gd name="connsiteY13" fmla="*/ 452960 h 3166385"/>
              <a:gd name="connsiteX14" fmla="*/ 300051 w 7507400"/>
              <a:gd name="connsiteY14" fmla="*/ 549813 h 3166385"/>
              <a:gd name="connsiteX15" fmla="*/ 401272 w 7507400"/>
              <a:gd name="connsiteY15" fmla="*/ 815258 h 3166385"/>
              <a:gd name="connsiteX16" fmla="*/ 770008 w 7507400"/>
              <a:gd name="connsiteY16" fmla="*/ 965917 h 3166385"/>
              <a:gd name="connsiteX17" fmla="*/ 1008605 w 7507400"/>
              <a:gd name="connsiteY17" fmla="*/ 1019724 h 3166385"/>
              <a:gd name="connsiteX18" fmla="*/ 1554478 w 7507400"/>
              <a:gd name="connsiteY18" fmla="*/ 1098641 h 3166385"/>
              <a:gd name="connsiteX19" fmla="*/ 1634010 w 7507400"/>
              <a:gd name="connsiteY19" fmla="*/ 1227777 h 3166385"/>
              <a:gd name="connsiteX20" fmla="*/ 1702696 w 7507400"/>
              <a:gd name="connsiteY20" fmla="*/ 1371261 h 3166385"/>
              <a:gd name="connsiteX21" fmla="*/ 1847299 w 7507400"/>
              <a:gd name="connsiteY21" fmla="*/ 1464526 h 3166385"/>
              <a:gd name="connsiteX22" fmla="*/ 723015 w 7507400"/>
              <a:gd name="connsiteY22" fmla="*/ 1450177 h 3166385"/>
              <a:gd name="connsiteX23" fmla="*/ 1991901 w 7507400"/>
              <a:gd name="connsiteY23" fmla="*/ 1751495 h 3166385"/>
              <a:gd name="connsiteX24" fmla="*/ 1879835 w 7507400"/>
              <a:gd name="connsiteY24" fmla="*/ 1869870 h 3166385"/>
              <a:gd name="connsiteX25" fmla="*/ 2573927 w 7507400"/>
              <a:gd name="connsiteY25" fmla="*/ 2031290 h 3166385"/>
              <a:gd name="connsiteX26" fmla="*/ 2201575 w 7507400"/>
              <a:gd name="connsiteY26" fmla="*/ 2049225 h 3166385"/>
              <a:gd name="connsiteX27" fmla="*/ 4367000 w 7507400"/>
              <a:gd name="connsiteY27" fmla="*/ 2723602 h 3166385"/>
              <a:gd name="connsiteX28" fmla="*/ 5497485 w 7507400"/>
              <a:gd name="connsiteY28" fmla="*/ 2912009 h 316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507400" h="3166385">
                <a:moveTo>
                  <a:pt x="5497485" y="2912009"/>
                </a:moveTo>
                <a:cubicBezTo>
                  <a:pt x="6033497" y="2998226"/>
                  <a:pt x="6619155" y="3089592"/>
                  <a:pt x="7034681" y="3151263"/>
                </a:cubicBezTo>
                <a:lnTo>
                  <a:pt x="7137723" y="3166385"/>
                </a:lnTo>
                <a:lnTo>
                  <a:pt x="7507400" y="875071"/>
                </a:lnTo>
                <a:lnTo>
                  <a:pt x="2083578" y="0"/>
                </a:lnTo>
                <a:lnTo>
                  <a:pt x="2023081" y="5468"/>
                </a:lnTo>
                <a:cubicBezTo>
                  <a:pt x="1965692" y="12642"/>
                  <a:pt x="1910562" y="27887"/>
                  <a:pt x="1865374" y="76313"/>
                </a:cubicBezTo>
                <a:cubicBezTo>
                  <a:pt x="1796688" y="151642"/>
                  <a:pt x="1724387" y="162404"/>
                  <a:pt x="1634010" y="119359"/>
                </a:cubicBezTo>
                <a:cubicBezTo>
                  <a:pt x="1554478" y="79900"/>
                  <a:pt x="1467718" y="90662"/>
                  <a:pt x="1388186" y="130121"/>
                </a:cubicBezTo>
                <a:cubicBezTo>
                  <a:pt x="1359266" y="144469"/>
                  <a:pt x="1330344" y="162404"/>
                  <a:pt x="1330344" y="198275"/>
                </a:cubicBezTo>
                <a:cubicBezTo>
                  <a:pt x="1330344" y="248495"/>
                  <a:pt x="1366496" y="262843"/>
                  <a:pt x="1406262" y="270018"/>
                </a:cubicBezTo>
                <a:cubicBezTo>
                  <a:pt x="1442412" y="277191"/>
                  <a:pt x="1485792" y="284366"/>
                  <a:pt x="1521942" y="277191"/>
                </a:cubicBezTo>
                <a:cubicBezTo>
                  <a:pt x="1753307" y="237734"/>
                  <a:pt x="1981057" y="302301"/>
                  <a:pt x="2212420" y="295128"/>
                </a:cubicBezTo>
                <a:cubicBezTo>
                  <a:pt x="1485792" y="449373"/>
                  <a:pt x="751934" y="399154"/>
                  <a:pt x="0" y="452960"/>
                </a:cubicBezTo>
                <a:cubicBezTo>
                  <a:pt x="97608" y="560573"/>
                  <a:pt x="224135" y="470896"/>
                  <a:pt x="300051" y="549813"/>
                </a:cubicBezTo>
                <a:cubicBezTo>
                  <a:pt x="227750" y="714820"/>
                  <a:pt x="256671" y="804497"/>
                  <a:pt x="401272" y="815258"/>
                </a:cubicBezTo>
                <a:cubicBezTo>
                  <a:pt x="542261" y="826019"/>
                  <a:pt x="694093" y="768625"/>
                  <a:pt x="770008" y="965917"/>
                </a:cubicBezTo>
                <a:cubicBezTo>
                  <a:pt x="791699" y="1026898"/>
                  <a:pt x="925458" y="1008963"/>
                  <a:pt x="1008605" y="1019724"/>
                </a:cubicBezTo>
                <a:cubicBezTo>
                  <a:pt x="1189357" y="1044833"/>
                  <a:pt x="1380957" y="1019724"/>
                  <a:pt x="1554478" y="1098641"/>
                </a:cubicBezTo>
                <a:cubicBezTo>
                  <a:pt x="1623165" y="1127337"/>
                  <a:pt x="1670160" y="1148860"/>
                  <a:pt x="1634010" y="1227777"/>
                </a:cubicBezTo>
                <a:cubicBezTo>
                  <a:pt x="1597859" y="1310280"/>
                  <a:pt x="1644855" y="1338976"/>
                  <a:pt x="1702696" y="1371261"/>
                </a:cubicBezTo>
                <a:cubicBezTo>
                  <a:pt x="1746077" y="1396370"/>
                  <a:pt x="1811148" y="1389197"/>
                  <a:pt x="1847299" y="1464526"/>
                </a:cubicBezTo>
                <a:cubicBezTo>
                  <a:pt x="1467717" y="1453764"/>
                  <a:pt x="1098981" y="1392783"/>
                  <a:pt x="723015" y="1450177"/>
                </a:cubicBezTo>
                <a:cubicBezTo>
                  <a:pt x="1135131" y="1593662"/>
                  <a:pt x="1587014" y="1586487"/>
                  <a:pt x="1991901" y="1751495"/>
                </a:cubicBezTo>
                <a:cubicBezTo>
                  <a:pt x="1977441" y="1808889"/>
                  <a:pt x="1883449" y="1783778"/>
                  <a:pt x="1879835" y="1869870"/>
                </a:cubicBezTo>
                <a:cubicBezTo>
                  <a:pt x="2093123" y="1959548"/>
                  <a:pt x="2349794" y="1898566"/>
                  <a:pt x="2573927" y="2031290"/>
                </a:cubicBezTo>
                <a:cubicBezTo>
                  <a:pt x="2443785" y="2092271"/>
                  <a:pt x="2324488" y="1991831"/>
                  <a:pt x="2201575" y="2049225"/>
                </a:cubicBezTo>
                <a:cubicBezTo>
                  <a:pt x="2241342" y="2135316"/>
                  <a:pt x="4041644" y="2666208"/>
                  <a:pt x="4367000" y="2723602"/>
                </a:cubicBezTo>
                <a:cubicBezTo>
                  <a:pt x="4615085" y="2767993"/>
                  <a:pt x="5038048" y="2838109"/>
                  <a:pt x="5497485" y="2912009"/>
                </a:cubicBezTo>
                <a:close/>
              </a:path>
            </a:pathLst>
          </a:custGeom>
          <a:solidFill>
            <a:schemeClr val="bg2">
              <a:alpha val="50000"/>
            </a:schemeClr>
          </a:solidFill>
          <a:ln w="32707"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EA28DEC5-77B9-204B-4F7B-0403CCD737E9}"/>
              </a:ext>
            </a:extLst>
          </p:cNvPr>
          <p:cNvSpPr txBox="1"/>
          <p:nvPr/>
        </p:nvSpPr>
        <p:spPr>
          <a:xfrm>
            <a:off x="997289" y="715083"/>
            <a:ext cx="1023380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Aft>
                <a:spcPts val="600"/>
              </a:spcAft>
            </a:pPr>
            <a:r>
              <a:rPr lang="en-US" b="1">
                <a:latin typeface="Times New Roman"/>
                <a:cs typeface="Times New Roman"/>
              </a:rPr>
              <a:t>LABEL</a:t>
            </a:r>
            <a:r>
              <a:rPr lang="en-US">
                <a:latin typeface="Times New Roman"/>
                <a:cs typeface="Times New Roman"/>
              </a:rPr>
              <a:t>:</a:t>
            </a:r>
            <a:endParaRPr lang="en-US"/>
          </a:p>
          <a:p>
            <a:pPr marL="742950" lvl="1" indent="-285750" algn="just">
              <a:spcAft>
                <a:spcPts val="600"/>
              </a:spcAft>
              <a:buFont typeface="Arial,Sans-Serif"/>
              <a:buChar char="•"/>
            </a:pPr>
            <a:r>
              <a:rPr lang="en-US" b="1">
                <a:latin typeface="Times New Roman"/>
                <a:cs typeface="Times New Roman"/>
              </a:rPr>
              <a:t>Description</a:t>
            </a:r>
            <a:r>
              <a:rPr lang="en-US">
                <a:latin typeface="Times New Roman"/>
                <a:cs typeface="Times New Roman"/>
              </a:rPr>
              <a:t>: Indicates whether the news is real (1) or fake (0).</a:t>
            </a:r>
          </a:p>
          <a:p>
            <a:pPr marL="742950" lvl="1" indent="-285750" algn="just">
              <a:spcAft>
                <a:spcPts val="600"/>
              </a:spcAft>
              <a:buFont typeface="Arial,Sans-Serif"/>
              <a:buChar char="•"/>
            </a:pPr>
            <a:r>
              <a:rPr lang="en-US" b="1">
                <a:latin typeface="Times New Roman"/>
                <a:cs typeface="Times New Roman"/>
              </a:rPr>
              <a:t>Purpose</a:t>
            </a:r>
            <a:r>
              <a:rPr lang="en-US">
                <a:latin typeface="Times New Roman"/>
                <a:cs typeface="Times New Roman"/>
              </a:rPr>
              <a:t>: Serves as the target variable for training and evaluating machine learning models.</a:t>
            </a:r>
            <a:endParaRPr lang="en-US"/>
          </a:p>
        </p:txBody>
      </p:sp>
      <p:sp>
        <p:nvSpPr>
          <p:cNvPr id="5" name="TextBox 4">
            <a:extLst>
              <a:ext uri="{FF2B5EF4-FFF2-40B4-BE49-F238E27FC236}">
                <a16:creationId xmlns:a16="http://schemas.microsoft.com/office/drawing/2014/main" id="{E4216A71-EB79-A39B-7A70-07069FA690DE}"/>
              </a:ext>
            </a:extLst>
          </p:cNvPr>
          <p:cNvSpPr txBox="1"/>
          <p:nvPr/>
        </p:nvSpPr>
        <p:spPr>
          <a:xfrm>
            <a:off x="1000664" y="5702061"/>
            <a:ext cx="947180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Times New Roman"/>
                <a:cs typeface="Times New Roman"/>
              </a:rPr>
              <a:t>FILE NAME: Fake-or-real-news.csv</a:t>
            </a:r>
          </a:p>
          <a:p>
            <a:r>
              <a:rPr lang="en-US" sz="2000">
                <a:latin typeface="Times New Roman"/>
              </a:rPr>
              <a:t>Dataset source:</a:t>
            </a:r>
            <a:r>
              <a:rPr lang="en-US" sz="2000">
                <a:solidFill>
                  <a:schemeClr val="bg1"/>
                </a:solidFill>
                <a:latin typeface="Times New Roman"/>
              </a:rPr>
              <a:t> </a:t>
            </a:r>
            <a:r>
              <a:rPr lang="en-US" sz="2000" u="sng">
                <a:latin typeface="Times New Roman"/>
                <a:hlinkClick r:id="rId2">
                  <a:extLst>
                    <a:ext uri="{A12FA001-AC4F-418D-AE19-62706E023703}">
                      <ahyp:hlinkClr xmlns:ahyp="http://schemas.microsoft.com/office/drawing/2018/hyperlinkcolor" val="tx"/>
                    </a:ext>
                  </a:extLst>
                </a:hlinkClick>
              </a:rPr>
              <a:t>https://www.kaggle.com/datasets/jillanisofttech/fake-or-real-news</a:t>
            </a:r>
            <a:endParaRPr lang="en-US" sz="2000" u="sng">
              <a:latin typeface="Times New Roman"/>
              <a:cs typeface="Times New Roman"/>
              <a:hlinkClick r:id="rId2">
                <a:extLst>
                  <a:ext uri="{A12FA001-AC4F-418D-AE19-62706E023703}">
                    <ahyp:hlinkClr xmlns:ahyp="http://schemas.microsoft.com/office/drawing/2018/hyperlinkcolor" val="tx"/>
                  </a:ext>
                </a:extLst>
              </a:hlinkClick>
            </a:endParaRPr>
          </a:p>
        </p:txBody>
      </p:sp>
      <p:pic>
        <p:nvPicPr>
          <p:cNvPr id="6" name="Picture 5" descr="A screenshot of a computer&#10;&#10;Description automatically generated">
            <a:extLst>
              <a:ext uri="{FF2B5EF4-FFF2-40B4-BE49-F238E27FC236}">
                <a16:creationId xmlns:a16="http://schemas.microsoft.com/office/drawing/2014/main" id="{BA26A8B1-595F-C85C-6E86-83A947FA19E0}"/>
              </a:ext>
            </a:extLst>
          </p:cNvPr>
          <p:cNvPicPr>
            <a:picLocks noChangeAspect="1"/>
          </p:cNvPicPr>
          <p:nvPr/>
        </p:nvPicPr>
        <p:blipFill>
          <a:blip r:embed="rId3"/>
          <a:stretch>
            <a:fillRect/>
          </a:stretch>
        </p:blipFill>
        <p:spPr>
          <a:xfrm>
            <a:off x="1983627" y="1798518"/>
            <a:ext cx="7074560" cy="3907947"/>
          </a:xfrm>
          <a:prstGeom prst="rect">
            <a:avLst/>
          </a:prstGeom>
        </p:spPr>
      </p:pic>
    </p:spTree>
    <p:extLst>
      <p:ext uri="{BB962C8B-B14F-4D97-AF65-F5344CB8AC3E}">
        <p14:creationId xmlns:p14="http://schemas.microsoft.com/office/powerpoint/2010/main" val="265166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0CBA-831F-3493-EFBE-13CB22FE039B}"/>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NLP </a:t>
            </a:r>
          </a:p>
        </p:txBody>
      </p:sp>
      <p:sp>
        <p:nvSpPr>
          <p:cNvPr id="4" name="TextBox 3">
            <a:extLst>
              <a:ext uri="{FF2B5EF4-FFF2-40B4-BE49-F238E27FC236}">
                <a16:creationId xmlns:a16="http://schemas.microsoft.com/office/drawing/2014/main" id="{EA28DEC5-77B9-204B-4F7B-0403CCD737E9}"/>
              </a:ext>
            </a:extLst>
          </p:cNvPr>
          <p:cNvSpPr txBox="1"/>
          <p:nvPr/>
        </p:nvSpPr>
        <p:spPr>
          <a:xfrm>
            <a:off x="761801" y="1708030"/>
            <a:ext cx="5020717" cy="47058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b="1">
                <a:latin typeface="Times New Roman"/>
                <a:cs typeface="Times New Roman"/>
              </a:rPr>
              <a:t>What is NLP?</a:t>
            </a:r>
            <a:endParaRPr lang="en-US"/>
          </a:p>
          <a:p>
            <a:pPr indent="-228600" algn="just">
              <a:lnSpc>
                <a:spcPct val="90000"/>
              </a:lnSpc>
              <a:spcAft>
                <a:spcPts val="600"/>
              </a:spcAft>
              <a:buFont typeface="Arial" panose="020B0604020202020204" pitchFamily="34" charset="0"/>
              <a:buChar char="•"/>
            </a:pPr>
            <a:endParaRPr lang="en-US" b="1">
              <a:latin typeface="Times New Roman"/>
              <a:cs typeface="Times New Roman"/>
            </a:endParaRPr>
          </a:p>
          <a:p>
            <a:pPr indent="-228600" algn="just">
              <a:lnSpc>
                <a:spcPct val="90000"/>
              </a:lnSpc>
              <a:spcAft>
                <a:spcPts val="600"/>
              </a:spcAft>
              <a:buFont typeface="Arial" panose="020B0604020202020204" pitchFamily="34" charset="0"/>
              <a:buChar char="•"/>
            </a:pPr>
            <a:r>
              <a:rPr lang="en-US">
                <a:latin typeface="Times New Roman"/>
                <a:cs typeface="Times New Roman"/>
              </a:rPr>
              <a:t>       NLP, or Natural Language Processing, is a branch of artificial intelligence that focuses on enabling computers to understand, interpret, and generate human language. In simpler terms, it's about teaching machines to understand the way humans speak and write.</a:t>
            </a:r>
          </a:p>
          <a:p>
            <a:pPr indent="-228600" algn="just">
              <a:lnSpc>
                <a:spcPct val="90000"/>
              </a:lnSpc>
              <a:spcAft>
                <a:spcPts val="600"/>
              </a:spcAft>
              <a:buFont typeface="Arial" panose="020B0604020202020204" pitchFamily="34" charset="0"/>
              <a:buChar char="•"/>
            </a:pPr>
            <a:endParaRPr lang="en-US">
              <a:latin typeface="Times New Roman"/>
              <a:cs typeface="Times New Roman"/>
            </a:endParaRPr>
          </a:p>
          <a:p>
            <a:pPr indent="-228600" algn="just">
              <a:lnSpc>
                <a:spcPct val="90000"/>
              </a:lnSpc>
              <a:spcAft>
                <a:spcPts val="600"/>
              </a:spcAft>
              <a:buFont typeface="Arial" panose="020B0604020202020204" pitchFamily="34" charset="0"/>
              <a:buChar char="•"/>
            </a:pPr>
            <a:r>
              <a:rPr lang="en-US">
                <a:latin typeface="Times New Roman"/>
                <a:cs typeface="Times New Roman"/>
              </a:rPr>
              <a:t>       In our project, we're using NLP to analyze and process large amounts of text data. This helps us extract valuable insights, automate tasks like sentiment analysis or language translation, and even build chatbots that can communicate with users in a human-like manner. Essentially, NLP empowers us to harness the power of language to make our project more efficient, intelligent, and user-friendly.</a:t>
            </a:r>
          </a:p>
          <a:p>
            <a:pPr indent="-228600">
              <a:lnSpc>
                <a:spcPct val="90000"/>
              </a:lnSpc>
              <a:spcAft>
                <a:spcPts val="600"/>
              </a:spcAft>
              <a:buFont typeface="Arial" panose="020B0604020202020204" pitchFamily="34" charset="0"/>
              <a:buChar char="•"/>
            </a:pPr>
            <a:endParaRPr lang="en-US" sz="1400"/>
          </a:p>
        </p:txBody>
      </p:sp>
      <p:pic>
        <p:nvPicPr>
          <p:cNvPr id="24" name="Picture 23" descr="CPU with binary numbers and blueprint">
            <a:extLst>
              <a:ext uri="{FF2B5EF4-FFF2-40B4-BE49-F238E27FC236}">
                <a16:creationId xmlns:a16="http://schemas.microsoft.com/office/drawing/2014/main" id="{EBCDA8F4-DFA1-A7DE-C720-5A79871E25DF}"/>
              </a:ext>
            </a:extLst>
          </p:cNvPr>
          <p:cNvPicPr>
            <a:picLocks noChangeAspect="1"/>
          </p:cNvPicPr>
          <p:nvPr/>
        </p:nvPicPr>
        <p:blipFill rotWithShape="1">
          <a:blip r:embed="rId2"/>
          <a:srcRect l="27935" r="22008" b="-2"/>
          <a:stretch/>
        </p:blipFill>
        <p:spPr>
          <a:xfrm>
            <a:off x="6096000" y="1"/>
            <a:ext cx="6102825" cy="6858000"/>
          </a:xfrm>
          <a:prstGeom prst="rect">
            <a:avLst/>
          </a:prstGeom>
        </p:spPr>
      </p:pic>
    </p:spTree>
    <p:extLst>
      <p:ext uri="{BB962C8B-B14F-4D97-AF65-F5344CB8AC3E}">
        <p14:creationId xmlns:p14="http://schemas.microsoft.com/office/powerpoint/2010/main" val="376598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TotalTime>
  <Words>2970</Words>
  <Application>Microsoft Office PowerPoint</Application>
  <PresentationFormat>Widescreen</PresentationFormat>
  <Paragraphs>205</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RUMOR MILL: TRACKING VIRAL RUMOURS THROUGH TEXTUAL ANALYSIS</vt:lpstr>
      <vt:lpstr>INTRODUCTION</vt:lpstr>
      <vt:lpstr>OBJECTIVE</vt:lpstr>
      <vt:lpstr>MODULES</vt:lpstr>
      <vt:lpstr>PowerPoint Presentation</vt:lpstr>
      <vt:lpstr>PowerPoint Presentation</vt:lpstr>
      <vt:lpstr>COLLECTION OF DATASET</vt:lpstr>
      <vt:lpstr>PowerPoint Presentation</vt:lpstr>
      <vt:lpstr>NLP </vt:lpstr>
      <vt:lpstr>NLP AND ITS TYPES USED</vt:lpstr>
      <vt:lpstr>Cont.</vt:lpstr>
      <vt:lpstr>CLASSIFIER</vt:lpstr>
      <vt:lpstr>SUPPORT VECTOR CLASSIFIER</vt:lpstr>
      <vt:lpstr>NAIVE BAYES CLASSIFIER</vt:lpstr>
      <vt:lpstr>VECTORIZER</vt:lpstr>
      <vt:lpstr>BAG OF WORDS</vt:lpstr>
      <vt:lpstr>PowerPoint Presentation</vt:lpstr>
      <vt:lpstr>PowerPoint Presentation</vt:lpstr>
      <vt:lpstr>PowerPoint Presentation</vt:lpstr>
      <vt:lpstr>STREAMLIT</vt:lpstr>
      <vt:lpstr>PowerPoint Presentation</vt:lpstr>
      <vt:lpstr>PERFORMANCE METRICS</vt:lpstr>
      <vt:lpstr>PERFORMANCE METRICS</vt:lpstr>
      <vt:lpstr>CONFUSION MATRIX</vt:lpstr>
      <vt:lpstr>PowerPoint Presentation</vt:lpstr>
      <vt:lpstr>MACHINE LEARNING PIPELINE</vt:lpstr>
      <vt:lpstr>PowerPoint Presentation</vt:lpstr>
      <vt:lpstr>PowerPoint Presentation</vt:lpstr>
      <vt:lpstr>PowerPoint Presentation</vt:lpstr>
      <vt:lpstr>CONFUSION MATRIX  OF SVM MODEL</vt:lpstr>
      <vt:lpstr>CONFUSION MATRIX  OF NAIVE BAYES MODEL</vt:lpstr>
      <vt:lpstr>RESULT</vt:lpstr>
      <vt:lpstr>PowerPoint Presentation</vt:lpstr>
      <vt:lpstr>CONCLUSION</vt:lpstr>
      <vt:lpstr>KEY ACHIEVEMENTS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Srimanjunadh Maddukuri</cp:lastModifiedBy>
  <cp:revision>76</cp:revision>
  <dcterms:created xsi:type="dcterms:W3CDTF">2024-05-25T14:33:05Z</dcterms:created>
  <dcterms:modified xsi:type="dcterms:W3CDTF">2024-05-27T11:49:10Z</dcterms:modified>
</cp:coreProperties>
</file>